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9" r:id="rId1"/>
  </p:sldMasterIdLst>
  <p:notesMasterIdLst>
    <p:notesMasterId r:id="rId20"/>
  </p:notesMasterIdLst>
  <p:handoutMasterIdLst>
    <p:handoutMasterId r:id="rId21"/>
  </p:handoutMasterIdLst>
  <p:sldIdLst>
    <p:sldId id="299" r:id="rId2"/>
    <p:sldId id="263" r:id="rId3"/>
    <p:sldId id="317" r:id="rId4"/>
    <p:sldId id="264" r:id="rId5"/>
    <p:sldId id="340" r:id="rId6"/>
    <p:sldId id="266" r:id="rId7"/>
    <p:sldId id="341" r:id="rId8"/>
    <p:sldId id="342" r:id="rId9"/>
    <p:sldId id="343" r:id="rId10"/>
    <p:sldId id="319" r:id="rId11"/>
    <p:sldId id="344" r:id="rId12"/>
    <p:sldId id="306" r:id="rId13"/>
    <p:sldId id="315" r:id="rId14"/>
    <p:sldId id="320" r:id="rId15"/>
    <p:sldId id="345" r:id="rId16"/>
    <p:sldId id="281" r:id="rId17"/>
    <p:sldId id="332" r:id="rId18"/>
    <p:sldId id="333" r:id="rId19"/>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Arial" charset="0"/>
        <a:ea typeface="+mn-ea"/>
        <a:cs typeface="+mn-cs"/>
      </a:defRPr>
    </a:lvl1pPr>
    <a:lvl2pPr marL="457200" algn="l" rtl="0" eaLnBrk="0" fontAlgn="base" hangingPunct="0">
      <a:spcBef>
        <a:spcPct val="0"/>
      </a:spcBef>
      <a:spcAft>
        <a:spcPct val="0"/>
      </a:spcAft>
      <a:defRPr kern="1200">
        <a:solidFill>
          <a:schemeClr val="tx1"/>
        </a:solidFill>
        <a:latin typeface="Arial" charset="0"/>
        <a:ea typeface="+mn-ea"/>
        <a:cs typeface="+mn-cs"/>
      </a:defRPr>
    </a:lvl2pPr>
    <a:lvl3pPr marL="914400" algn="l" rtl="0" eaLnBrk="0" fontAlgn="base" hangingPunct="0">
      <a:spcBef>
        <a:spcPct val="0"/>
      </a:spcBef>
      <a:spcAft>
        <a:spcPct val="0"/>
      </a:spcAft>
      <a:defRPr kern="1200">
        <a:solidFill>
          <a:schemeClr val="tx1"/>
        </a:solidFill>
        <a:latin typeface="Arial" charset="0"/>
        <a:ea typeface="+mn-ea"/>
        <a:cs typeface="+mn-cs"/>
      </a:defRPr>
    </a:lvl3pPr>
    <a:lvl4pPr marL="1371600" algn="l" rtl="0" eaLnBrk="0" fontAlgn="base" hangingPunct="0">
      <a:spcBef>
        <a:spcPct val="0"/>
      </a:spcBef>
      <a:spcAft>
        <a:spcPct val="0"/>
      </a:spcAft>
      <a:defRPr kern="1200">
        <a:solidFill>
          <a:schemeClr val="tx1"/>
        </a:solidFill>
        <a:latin typeface="Arial" charset="0"/>
        <a:ea typeface="+mn-ea"/>
        <a:cs typeface="+mn-cs"/>
      </a:defRPr>
    </a:lvl4pPr>
    <a:lvl5pPr marL="1828800" algn="l" rtl="0" eaLnBrk="0" fontAlgn="base" hangingPunct="0">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6840" autoAdjust="0"/>
    <p:restoredTop sz="94564" autoAdjust="0"/>
  </p:normalViewPr>
  <p:slideViewPr>
    <p:cSldViewPr>
      <p:cViewPr>
        <p:scale>
          <a:sx n="75" d="100"/>
          <a:sy n="75" d="100"/>
        </p:scale>
        <p:origin x="-1266" y="-82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36" d="100"/>
          <a:sy n="36" d="100"/>
        </p:scale>
        <p:origin x="-1386" y="-78"/>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5298"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vl1pPr>
          </a:lstStyle>
          <a:p>
            <a:endParaRPr lang="en-US"/>
          </a:p>
        </p:txBody>
      </p:sp>
      <p:sp>
        <p:nvSpPr>
          <p:cNvPr id="55299" name="Rectangle 3"/>
          <p:cNvSpPr>
            <a:spLocks noGrp="1" noChangeArrowheads="1"/>
          </p:cNvSpPr>
          <p:nvPr>
            <p:ph type="dt" sz="quarter"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vl1pPr>
          </a:lstStyle>
          <a:p>
            <a:endParaRPr lang="en-US"/>
          </a:p>
        </p:txBody>
      </p:sp>
      <p:sp>
        <p:nvSpPr>
          <p:cNvPr id="55300" name="Rectangle 4"/>
          <p:cNvSpPr>
            <a:spLocks noGrp="1" noChangeArrowheads="1"/>
          </p:cNvSpPr>
          <p:nvPr>
            <p:ph type="ftr" sz="quarter" idx="2"/>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vl1pPr>
          </a:lstStyle>
          <a:p>
            <a:endParaRPr lang="en-US"/>
          </a:p>
        </p:txBody>
      </p:sp>
      <p:sp>
        <p:nvSpPr>
          <p:cNvPr id="55301" name="Rectangle 5"/>
          <p:cNvSpPr>
            <a:spLocks noGrp="1" noChangeArrowheads="1"/>
          </p:cNvSpPr>
          <p:nvPr>
            <p:ph type="sldNum" sz="quarter" idx="3"/>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vl1pPr>
          </a:lstStyle>
          <a:p>
            <a:fld id="{6262BA4F-1D0E-4D06-BEA8-73745FA3F257}" type="slidenum">
              <a:rPr lang="en-US"/>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7346"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a:lvl1pPr>
          </a:lstStyle>
          <a:p>
            <a:endParaRPr lang="en-US"/>
          </a:p>
        </p:txBody>
      </p:sp>
      <p:sp>
        <p:nvSpPr>
          <p:cNvPr id="57347"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a:lvl1pPr>
          </a:lstStyle>
          <a:p>
            <a:endParaRPr lang="en-US"/>
          </a:p>
        </p:txBody>
      </p:sp>
      <p:sp>
        <p:nvSpPr>
          <p:cNvPr id="57348" name="Rectangle 4"/>
          <p:cNvSpPr>
            <a:spLocks noRo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57349"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57350"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vl1pPr>
          </a:lstStyle>
          <a:p>
            <a:endParaRPr lang="en-US"/>
          </a:p>
        </p:txBody>
      </p:sp>
      <p:sp>
        <p:nvSpPr>
          <p:cNvPr id="57351"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vl1pPr>
          </a:lstStyle>
          <a:p>
            <a:fld id="{A413D753-9A63-41C9-9333-1135252558FC}" type="slidenum">
              <a:rPr lang="en-US"/>
              <a:pPr/>
              <a:t>‹#›</a:t>
            </a:fld>
            <a:endParaRPr 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Arial" charset="0"/>
        <a:ea typeface="+mn-ea"/>
        <a:cs typeface="+mn-cs"/>
      </a:defRPr>
    </a:lvl1pPr>
    <a:lvl2pPr marL="457200" algn="l" rtl="0" fontAlgn="base">
      <a:spcBef>
        <a:spcPct val="30000"/>
      </a:spcBef>
      <a:spcAft>
        <a:spcPct val="0"/>
      </a:spcAft>
      <a:defRPr sz="1200" kern="1200">
        <a:solidFill>
          <a:schemeClr val="tx1"/>
        </a:solidFill>
        <a:latin typeface="Arial" charset="0"/>
        <a:ea typeface="+mn-ea"/>
        <a:cs typeface="+mn-cs"/>
      </a:defRPr>
    </a:lvl2pPr>
    <a:lvl3pPr marL="914400" algn="l" rtl="0" fontAlgn="base">
      <a:spcBef>
        <a:spcPct val="30000"/>
      </a:spcBef>
      <a:spcAft>
        <a:spcPct val="0"/>
      </a:spcAft>
      <a:defRPr sz="1200" kern="1200">
        <a:solidFill>
          <a:schemeClr val="tx1"/>
        </a:solidFill>
        <a:latin typeface="Arial" charset="0"/>
        <a:ea typeface="+mn-ea"/>
        <a:cs typeface="+mn-cs"/>
      </a:defRPr>
    </a:lvl3pPr>
    <a:lvl4pPr marL="1371600" algn="l" rtl="0" fontAlgn="base">
      <a:spcBef>
        <a:spcPct val="30000"/>
      </a:spcBef>
      <a:spcAft>
        <a:spcPct val="0"/>
      </a:spcAft>
      <a:defRPr sz="1200" kern="1200">
        <a:solidFill>
          <a:schemeClr val="tx1"/>
        </a:solidFill>
        <a:latin typeface="Arial" charset="0"/>
        <a:ea typeface="+mn-ea"/>
        <a:cs typeface="+mn-cs"/>
      </a:defRPr>
    </a:lvl4pPr>
    <a:lvl5pPr marL="1828800" algn="l" rtl="0" fontAlgn="base">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8B4012A-F21F-49FB-BE50-2C08EF0A5577}" type="slidenum">
              <a:rPr lang="en-US"/>
              <a:pPr/>
              <a:t>1</a:t>
            </a:fld>
            <a:endParaRPr lang="en-US"/>
          </a:p>
        </p:txBody>
      </p:sp>
      <p:sp>
        <p:nvSpPr>
          <p:cNvPr id="100354" name="Rectangle 2"/>
          <p:cNvSpPr>
            <a:spLocks noRot="1" noChangeArrowheads="1" noTextEdit="1"/>
          </p:cNvSpPr>
          <p:nvPr>
            <p:ph type="sldImg"/>
          </p:nvPr>
        </p:nvSpPr>
        <p:spPr>
          <a:ln/>
        </p:spPr>
      </p:sp>
      <p:sp>
        <p:nvSpPr>
          <p:cNvPr id="100355" name="Rectangle 3"/>
          <p:cNvSpPr>
            <a:spLocks noGrp="1" noChangeArrowheads="1"/>
          </p:cNvSpPr>
          <p:nvPr>
            <p:ph type="body" idx="1"/>
          </p:nvPr>
        </p:nvSpPr>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0658" name="Group 2"/>
          <p:cNvGrpSpPr>
            <a:grpSpLocks/>
          </p:cNvGrpSpPr>
          <p:nvPr/>
        </p:nvGrpSpPr>
        <p:grpSpPr bwMode="auto">
          <a:xfrm>
            <a:off x="0" y="0"/>
            <a:ext cx="5867400" cy="6858000"/>
            <a:chOff x="0" y="0"/>
            <a:chExt cx="3696" cy="4320"/>
          </a:xfrm>
        </p:grpSpPr>
        <p:sp>
          <p:nvSpPr>
            <p:cNvPr id="70659" name="Rectangle 3"/>
            <p:cNvSpPr>
              <a:spLocks noChangeArrowheads="1"/>
            </p:cNvSpPr>
            <p:nvPr/>
          </p:nvSpPr>
          <p:spPr bwMode="auto">
            <a:xfrm>
              <a:off x="0" y="0"/>
              <a:ext cx="2880" cy="4320"/>
            </a:xfrm>
            <a:prstGeom prst="rect">
              <a:avLst/>
            </a:prstGeom>
            <a:solidFill>
              <a:schemeClr val="accent2"/>
            </a:solidFill>
            <a:ln w="9525">
              <a:noFill/>
              <a:miter lim="800000"/>
              <a:headEnd/>
              <a:tailEnd/>
            </a:ln>
            <a:effectLst/>
          </p:spPr>
          <p:txBody>
            <a:bodyPr wrap="none" anchor="ctr"/>
            <a:lstStyle/>
            <a:p>
              <a:pPr algn="ctr" eaLnBrk="1" hangingPunct="1"/>
              <a:endParaRPr kumimoji="1" lang="en-US" sz="2400">
                <a:latin typeface="Times New Roman" pitchFamily="18" charset="0"/>
              </a:endParaRPr>
            </a:p>
          </p:txBody>
        </p:sp>
        <p:sp>
          <p:nvSpPr>
            <p:cNvPr id="70660" name="AutoShape 4"/>
            <p:cNvSpPr>
              <a:spLocks noChangeArrowheads="1"/>
            </p:cNvSpPr>
            <p:nvPr/>
          </p:nvSpPr>
          <p:spPr bwMode="white">
            <a:xfrm>
              <a:off x="432" y="624"/>
              <a:ext cx="3264" cy="1200"/>
            </a:xfrm>
            <a:prstGeom prst="roundRect">
              <a:avLst>
                <a:gd name="adj" fmla="val 50000"/>
              </a:avLst>
            </a:prstGeom>
            <a:solidFill>
              <a:schemeClr val="bg1"/>
            </a:solidFill>
            <a:ln w="9525">
              <a:noFill/>
              <a:round/>
              <a:headEnd/>
              <a:tailEnd/>
            </a:ln>
            <a:effectLst/>
          </p:spPr>
          <p:txBody>
            <a:bodyPr wrap="none" anchor="ctr"/>
            <a:lstStyle/>
            <a:p>
              <a:pPr algn="ctr" eaLnBrk="1" hangingPunct="1"/>
              <a:endParaRPr kumimoji="1" lang="en-US" sz="2400">
                <a:latin typeface="Times New Roman" pitchFamily="18" charset="0"/>
              </a:endParaRPr>
            </a:p>
          </p:txBody>
        </p:sp>
      </p:grpSp>
      <p:grpSp>
        <p:nvGrpSpPr>
          <p:cNvPr id="70661" name="Group 5"/>
          <p:cNvGrpSpPr>
            <a:grpSpLocks/>
          </p:cNvGrpSpPr>
          <p:nvPr/>
        </p:nvGrpSpPr>
        <p:grpSpPr bwMode="auto">
          <a:xfrm>
            <a:off x="3632200" y="4889500"/>
            <a:ext cx="4876800" cy="319088"/>
            <a:chOff x="2288" y="3080"/>
            <a:chExt cx="3072" cy="201"/>
          </a:xfrm>
        </p:grpSpPr>
        <p:sp>
          <p:nvSpPr>
            <p:cNvPr id="70662" name="AutoShape 6"/>
            <p:cNvSpPr>
              <a:spLocks noChangeArrowheads="1"/>
            </p:cNvSpPr>
            <p:nvPr/>
          </p:nvSpPr>
          <p:spPr bwMode="auto">
            <a:xfrm flipH="1">
              <a:off x="2288" y="3080"/>
              <a:ext cx="2914" cy="200"/>
            </a:xfrm>
            <a:prstGeom prst="roundRect">
              <a:avLst>
                <a:gd name="adj" fmla="val 0"/>
              </a:avLst>
            </a:prstGeom>
            <a:solidFill>
              <a:schemeClr val="hlink"/>
            </a:solidFill>
            <a:ln w="9525">
              <a:noFill/>
              <a:round/>
              <a:headEnd/>
              <a:tailEnd/>
            </a:ln>
            <a:effectLst/>
          </p:spPr>
          <p:txBody>
            <a:bodyPr wrap="none" anchor="ctr"/>
            <a:lstStyle/>
            <a:p>
              <a:endParaRPr lang="en-US"/>
            </a:p>
          </p:txBody>
        </p:sp>
        <p:sp>
          <p:nvSpPr>
            <p:cNvPr id="70663" name="AutoShape 7"/>
            <p:cNvSpPr>
              <a:spLocks noChangeArrowheads="1"/>
            </p:cNvSpPr>
            <p:nvPr/>
          </p:nvSpPr>
          <p:spPr bwMode="auto">
            <a:xfrm>
              <a:off x="5196" y="3080"/>
              <a:ext cx="164" cy="201"/>
            </a:xfrm>
            <a:prstGeom prst="flowChartDelay">
              <a:avLst/>
            </a:prstGeom>
            <a:solidFill>
              <a:schemeClr val="hlink"/>
            </a:solidFill>
            <a:ln w="9525">
              <a:noFill/>
              <a:miter lim="800000"/>
              <a:headEnd/>
              <a:tailEnd/>
            </a:ln>
            <a:effectLst/>
          </p:spPr>
          <p:txBody>
            <a:bodyPr wrap="none" anchor="ctr"/>
            <a:lstStyle/>
            <a:p>
              <a:endParaRPr lang="en-US"/>
            </a:p>
          </p:txBody>
        </p:sp>
      </p:grpSp>
      <p:sp>
        <p:nvSpPr>
          <p:cNvPr id="70664" name="Rectangle 8"/>
          <p:cNvSpPr>
            <a:spLocks noGrp="1" noChangeArrowheads="1"/>
          </p:cNvSpPr>
          <p:nvPr>
            <p:ph type="subTitle" idx="1"/>
          </p:nvPr>
        </p:nvSpPr>
        <p:spPr>
          <a:xfrm>
            <a:off x="4673600" y="2927350"/>
            <a:ext cx="4013200" cy="1822450"/>
          </a:xfrm>
        </p:spPr>
        <p:txBody>
          <a:bodyPr anchor="b"/>
          <a:lstStyle>
            <a:lvl1pPr marL="0" indent="0">
              <a:buFont typeface="Wingdings" pitchFamily="2" charset="2"/>
              <a:buNone/>
              <a:defRPr>
                <a:solidFill>
                  <a:schemeClr val="tx2"/>
                </a:solidFill>
              </a:defRPr>
            </a:lvl1pPr>
          </a:lstStyle>
          <a:p>
            <a:r>
              <a:rPr lang="en-US"/>
              <a:t>Click to edit Master subtitle style</a:t>
            </a:r>
          </a:p>
        </p:txBody>
      </p:sp>
      <p:sp>
        <p:nvSpPr>
          <p:cNvPr id="70665" name="Rectangle 9"/>
          <p:cNvSpPr>
            <a:spLocks noGrp="1" noChangeArrowheads="1"/>
          </p:cNvSpPr>
          <p:nvPr>
            <p:ph type="dt" sz="quarter" idx="2"/>
          </p:nvPr>
        </p:nvSpPr>
        <p:spPr>
          <a:xfrm>
            <a:off x="762000" y="6230938"/>
            <a:ext cx="2667000" cy="474662"/>
          </a:xfrm>
          <a:ln algn="ctr"/>
        </p:spPr>
        <p:txBody>
          <a:bodyPr/>
          <a:lstStyle>
            <a:lvl1pPr algn="l">
              <a:defRPr sz="1800"/>
            </a:lvl1pPr>
          </a:lstStyle>
          <a:p>
            <a:r>
              <a:rPr lang="en-US"/>
              <a:t>Pasewark &amp; Pasewark</a:t>
            </a:r>
          </a:p>
        </p:txBody>
      </p:sp>
      <p:sp>
        <p:nvSpPr>
          <p:cNvPr id="70667" name="Rectangle 11"/>
          <p:cNvSpPr>
            <a:spLocks noGrp="1" noChangeArrowheads="1"/>
          </p:cNvSpPr>
          <p:nvPr>
            <p:ph type="sldNum" sz="quarter" idx="4"/>
          </p:nvPr>
        </p:nvSpPr>
        <p:spPr>
          <a:xfrm>
            <a:off x="76200" y="6248400"/>
            <a:ext cx="587375" cy="488950"/>
          </a:xfrm>
        </p:spPr>
        <p:txBody>
          <a:bodyPr anchorCtr="0"/>
          <a:lstStyle>
            <a:lvl1pPr>
              <a:defRPr/>
            </a:lvl1pPr>
          </a:lstStyle>
          <a:p>
            <a:fld id="{B3D6512B-1D88-432E-8E83-746115918FBC}" type="slidenum">
              <a:rPr lang="en-US"/>
              <a:pPr/>
              <a:t>‹#›</a:t>
            </a:fld>
            <a:endParaRPr lang="en-US"/>
          </a:p>
        </p:txBody>
      </p:sp>
      <p:sp>
        <p:nvSpPr>
          <p:cNvPr id="70668" name="AutoShape 12"/>
          <p:cNvSpPr>
            <a:spLocks noGrp="1" noChangeArrowheads="1"/>
          </p:cNvSpPr>
          <p:nvPr>
            <p:ph type="ctrTitle" sz="quarter"/>
          </p:nvPr>
        </p:nvSpPr>
        <p:spPr>
          <a:xfrm>
            <a:off x="685800" y="990600"/>
            <a:ext cx="8229600" cy="1905000"/>
          </a:xfrm>
          <a:prstGeom prst="roundRect">
            <a:avLst>
              <a:gd name="adj" fmla="val 50000"/>
            </a:avLst>
          </a:prstGeom>
        </p:spPr>
        <p:txBody>
          <a:bodyPr anchor="ctr"/>
          <a:lstStyle>
            <a:lvl1pPr algn="ctr">
              <a:defRPr>
                <a:solidFill>
                  <a:schemeClr val="tx1"/>
                </a:solidFill>
              </a:defRPr>
            </a:lvl1pPr>
          </a:lstStyle>
          <a:p>
            <a:r>
              <a:rPr lang="en-US"/>
              <a:t>Click to edit Master title style</a:t>
            </a:r>
          </a:p>
        </p:txBody>
      </p:sp>
    </p:spTree>
  </p:cSld>
  <p:clrMapOvr>
    <a:masterClrMapping/>
  </p:clrMapOvr>
  <p:transition/>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r>
              <a:rPr lang="en-US"/>
              <a:t>Pasewark &amp; Pasewark</a:t>
            </a:r>
          </a:p>
        </p:txBody>
      </p:sp>
      <p:sp>
        <p:nvSpPr>
          <p:cNvPr id="5" name="Footer Placeholder 4"/>
          <p:cNvSpPr>
            <a:spLocks noGrp="1"/>
          </p:cNvSpPr>
          <p:nvPr>
            <p:ph type="ftr" sz="quarter" idx="11"/>
          </p:nvPr>
        </p:nvSpPr>
        <p:spPr/>
        <p:txBody>
          <a:bodyPr/>
          <a:lstStyle>
            <a:lvl1pPr>
              <a:defRPr/>
            </a:lvl1pPr>
          </a:lstStyle>
          <a:p>
            <a:r>
              <a:rPr lang="en-US"/>
              <a:t>Microsoft Office 2007:  Introductory                </a:t>
            </a:r>
          </a:p>
        </p:txBody>
      </p:sp>
      <p:sp>
        <p:nvSpPr>
          <p:cNvPr id="6" name="Slide Number Placeholder 5"/>
          <p:cNvSpPr>
            <a:spLocks noGrp="1"/>
          </p:cNvSpPr>
          <p:nvPr>
            <p:ph type="sldNum" sz="quarter" idx="12"/>
          </p:nvPr>
        </p:nvSpPr>
        <p:spPr/>
        <p:txBody>
          <a:bodyPr/>
          <a:lstStyle>
            <a:lvl1pPr>
              <a:defRPr/>
            </a:lvl1pPr>
          </a:lstStyle>
          <a:p>
            <a:fld id="{5D420D30-3E23-437B-9E29-7595B5448D55}"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05600" y="762000"/>
            <a:ext cx="1981200" cy="532447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762000" y="762000"/>
            <a:ext cx="5791200" cy="532447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r>
              <a:rPr lang="en-US"/>
              <a:t>Pasewark &amp; Pasewark</a:t>
            </a:r>
          </a:p>
        </p:txBody>
      </p:sp>
      <p:sp>
        <p:nvSpPr>
          <p:cNvPr id="5" name="Footer Placeholder 4"/>
          <p:cNvSpPr>
            <a:spLocks noGrp="1"/>
          </p:cNvSpPr>
          <p:nvPr>
            <p:ph type="ftr" sz="quarter" idx="11"/>
          </p:nvPr>
        </p:nvSpPr>
        <p:spPr/>
        <p:txBody>
          <a:bodyPr/>
          <a:lstStyle>
            <a:lvl1pPr>
              <a:defRPr/>
            </a:lvl1pPr>
          </a:lstStyle>
          <a:p>
            <a:r>
              <a:rPr lang="en-US"/>
              <a:t>Microsoft Office 2007:  Introductory                </a:t>
            </a:r>
          </a:p>
        </p:txBody>
      </p:sp>
      <p:sp>
        <p:nvSpPr>
          <p:cNvPr id="6" name="Slide Number Placeholder 5"/>
          <p:cNvSpPr>
            <a:spLocks noGrp="1"/>
          </p:cNvSpPr>
          <p:nvPr>
            <p:ph type="sldNum" sz="quarter" idx="12"/>
          </p:nvPr>
        </p:nvSpPr>
        <p:spPr/>
        <p:txBody>
          <a:bodyPr/>
          <a:lstStyle>
            <a:lvl1pPr>
              <a:defRPr/>
            </a:lvl1pPr>
          </a:lstStyle>
          <a:p>
            <a:fld id="{541FC568-2925-4855-9D56-8F15FC1504D1}"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r>
              <a:rPr lang="en-US"/>
              <a:t>Pasewark &amp; Pasewark</a:t>
            </a:r>
          </a:p>
        </p:txBody>
      </p:sp>
      <p:sp>
        <p:nvSpPr>
          <p:cNvPr id="5" name="Footer Placeholder 4"/>
          <p:cNvSpPr>
            <a:spLocks noGrp="1"/>
          </p:cNvSpPr>
          <p:nvPr>
            <p:ph type="ftr" sz="quarter" idx="11"/>
          </p:nvPr>
        </p:nvSpPr>
        <p:spPr/>
        <p:txBody>
          <a:bodyPr/>
          <a:lstStyle>
            <a:lvl1pPr>
              <a:defRPr/>
            </a:lvl1pPr>
          </a:lstStyle>
          <a:p>
            <a:r>
              <a:rPr lang="en-US"/>
              <a:t>Microsoft Office 2007:  Introductory                </a:t>
            </a:r>
          </a:p>
        </p:txBody>
      </p:sp>
      <p:sp>
        <p:nvSpPr>
          <p:cNvPr id="6" name="Slide Number Placeholder 5"/>
          <p:cNvSpPr>
            <a:spLocks noGrp="1"/>
          </p:cNvSpPr>
          <p:nvPr>
            <p:ph type="sldNum" sz="quarter" idx="12"/>
          </p:nvPr>
        </p:nvSpPr>
        <p:spPr/>
        <p:txBody>
          <a:bodyPr/>
          <a:lstStyle>
            <a:lvl1pPr>
              <a:defRPr/>
            </a:lvl1pPr>
          </a:lstStyle>
          <a:p>
            <a:fld id="{F679F1C5-B703-4944-B0E4-6EF09AF221B1}"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r>
              <a:rPr lang="en-US"/>
              <a:t>Pasewark &amp; Pasewark</a:t>
            </a:r>
          </a:p>
        </p:txBody>
      </p:sp>
      <p:sp>
        <p:nvSpPr>
          <p:cNvPr id="5" name="Footer Placeholder 4"/>
          <p:cNvSpPr>
            <a:spLocks noGrp="1"/>
          </p:cNvSpPr>
          <p:nvPr>
            <p:ph type="ftr" sz="quarter" idx="11"/>
          </p:nvPr>
        </p:nvSpPr>
        <p:spPr/>
        <p:txBody>
          <a:bodyPr/>
          <a:lstStyle>
            <a:lvl1pPr>
              <a:defRPr/>
            </a:lvl1pPr>
          </a:lstStyle>
          <a:p>
            <a:r>
              <a:rPr lang="en-US"/>
              <a:t>Microsoft Office 2007:  Introductory                </a:t>
            </a:r>
          </a:p>
        </p:txBody>
      </p:sp>
      <p:sp>
        <p:nvSpPr>
          <p:cNvPr id="6" name="Slide Number Placeholder 5"/>
          <p:cNvSpPr>
            <a:spLocks noGrp="1"/>
          </p:cNvSpPr>
          <p:nvPr>
            <p:ph type="sldNum" sz="quarter" idx="12"/>
          </p:nvPr>
        </p:nvSpPr>
        <p:spPr/>
        <p:txBody>
          <a:bodyPr/>
          <a:lstStyle>
            <a:lvl1pPr>
              <a:defRPr/>
            </a:lvl1pPr>
          </a:lstStyle>
          <a:p>
            <a:fld id="{BC0DA495-A7FE-4FDD-904A-40EBB64683B2}"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2362200"/>
            <a:ext cx="3770313" cy="37242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760913" y="2362200"/>
            <a:ext cx="3770312" cy="37242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lvl1pPr>
              <a:defRPr/>
            </a:lvl1pPr>
          </a:lstStyle>
          <a:p>
            <a:r>
              <a:rPr lang="en-US"/>
              <a:t>Pasewark &amp; Pasewark</a:t>
            </a:r>
          </a:p>
        </p:txBody>
      </p:sp>
      <p:sp>
        <p:nvSpPr>
          <p:cNvPr id="6" name="Footer Placeholder 5"/>
          <p:cNvSpPr>
            <a:spLocks noGrp="1"/>
          </p:cNvSpPr>
          <p:nvPr>
            <p:ph type="ftr" sz="quarter" idx="11"/>
          </p:nvPr>
        </p:nvSpPr>
        <p:spPr/>
        <p:txBody>
          <a:bodyPr/>
          <a:lstStyle>
            <a:lvl1pPr>
              <a:defRPr/>
            </a:lvl1pPr>
          </a:lstStyle>
          <a:p>
            <a:r>
              <a:rPr lang="en-US"/>
              <a:t>Microsoft Office 2007:  Introductory                </a:t>
            </a:r>
          </a:p>
        </p:txBody>
      </p:sp>
      <p:sp>
        <p:nvSpPr>
          <p:cNvPr id="7" name="Slide Number Placeholder 6"/>
          <p:cNvSpPr>
            <a:spLocks noGrp="1"/>
          </p:cNvSpPr>
          <p:nvPr>
            <p:ph type="sldNum" sz="quarter" idx="12"/>
          </p:nvPr>
        </p:nvSpPr>
        <p:spPr/>
        <p:txBody>
          <a:bodyPr/>
          <a:lstStyle>
            <a:lvl1pPr>
              <a:defRPr/>
            </a:lvl1pPr>
          </a:lstStyle>
          <a:p>
            <a:fld id="{655E5D04-BD5E-4CC5-88D7-89092A1AEECE}"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lvl1pPr>
              <a:defRPr/>
            </a:lvl1pPr>
          </a:lstStyle>
          <a:p>
            <a:r>
              <a:rPr lang="en-US"/>
              <a:t>Pasewark &amp; Pasewark</a:t>
            </a:r>
          </a:p>
        </p:txBody>
      </p:sp>
      <p:sp>
        <p:nvSpPr>
          <p:cNvPr id="8" name="Footer Placeholder 7"/>
          <p:cNvSpPr>
            <a:spLocks noGrp="1"/>
          </p:cNvSpPr>
          <p:nvPr>
            <p:ph type="ftr" sz="quarter" idx="11"/>
          </p:nvPr>
        </p:nvSpPr>
        <p:spPr/>
        <p:txBody>
          <a:bodyPr/>
          <a:lstStyle>
            <a:lvl1pPr>
              <a:defRPr/>
            </a:lvl1pPr>
          </a:lstStyle>
          <a:p>
            <a:r>
              <a:rPr lang="en-US"/>
              <a:t>Microsoft Office 2007:  Introductory                </a:t>
            </a:r>
          </a:p>
        </p:txBody>
      </p:sp>
      <p:sp>
        <p:nvSpPr>
          <p:cNvPr id="9" name="Slide Number Placeholder 8"/>
          <p:cNvSpPr>
            <a:spLocks noGrp="1"/>
          </p:cNvSpPr>
          <p:nvPr>
            <p:ph type="sldNum" sz="quarter" idx="12"/>
          </p:nvPr>
        </p:nvSpPr>
        <p:spPr/>
        <p:txBody>
          <a:bodyPr/>
          <a:lstStyle>
            <a:lvl1pPr>
              <a:defRPr/>
            </a:lvl1pPr>
          </a:lstStyle>
          <a:p>
            <a:fld id="{58DC8B27-5416-4D71-9BAD-E98427CB410F}"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lvl1pPr>
              <a:defRPr/>
            </a:lvl1pPr>
          </a:lstStyle>
          <a:p>
            <a:r>
              <a:rPr lang="en-US"/>
              <a:t>Pasewark &amp; Pasewark</a:t>
            </a:r>
          </a:p>
        </p:txBody>
      </p:sp>
      <p:sp>
        <p:nvSpPr>
          <p:cNvPr id="4" name="Footer Placeholder 3"/>
          <p:cNvSpPr>
            <a:spLocks noGrp="1"/>
          </p:cNvSpPr>
          <p:nvPr>
            <p:ph type="ftr" sz="quarter" idx="11"/>
          </p:nvPr>
        </p:nvSpPr>
        <p:spPr/>
        <p:txBody>
          <a:bodyPr/>
          <a:lstStyle>
            <a:lvl1pPr>
              <a:defRPr/>
            </a:lvl1pPr>
          </a:lstStyle>
          <a:p>
            <a:r>
              <a:rPr lang="en-US"/>
              <a:t>Microsoft Office 2007:  Introductory                </a:t>
            </a:r>
          </a:p>
        </p:txBody>
      </p:sp>
      <p:sp>
        <p:nvSpPr>
          <p:cNvPr id="5" name="Slide Number Placeholder 4"/>
          <p:cNvSpPr>
            <a:spLocks noGrp="1"/>
          </p:cNvSpPr>
          <p:nvPr>
            <p:ph type="sldNum" sz="quarter" idx="12"/>
          </p:nvPr>
        </p:nvSpPr>
        <p:spPr/>
        <p:txBody>
          <a:bodyPr/>
          <a:lstStyle>
            <a:lvl1pPr>
              <a:defRPr/>
            </a:lvl1pPr>
          </a:lstStyle>
          <a:p>
            <a:fld id="{44B84B87-D523-4DD1-8F43-EC08B42B231C}"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r>
              <a:rPr lang="en-US"/>
              <a:t>Pasewark &amp; Pasewark</a:t>
            </a:r>
          </a:p>
        </p:txBody>
      </p:sp>
      <p:sp>
        <p:nvSpPr>
          <p:cNvPr id="3" name="Footer Placeholder 2"/>
          <p:cNvSpPr>
            <a:spLocks noGrp="1"/>
          </p:cNvSpPr>
          <p:nvPr>
            <p:ph type="ftr" sz="quarter" idx="11"/>
          </p:nvPr>
        </p:nvSpPr>
        <p:spPr/>
        <p:txBody>
          <a:bodyPr/>
          <a:lstStyle>
            <a:lvl1pPr>
              <a:defRPr/>
            </a:lvl1pPr>
          </a:lstStyle>
          <a:p>
            <a:r>
              <a:rPr lang="en-US"/>
              <a:t>Microsoft Office 2007:  Introductory                </a:t>
            </a:r>
          </a:p>
        </p:txBody>
      </p:sp>
      <p:sp>
        <p:nvSpPr>
          <p:cNvPr id="4" name="Slide Number Placeholder 3"/>
          <p:cNvSpPr>
            <a:spLocks noGrp="1"/>
          </p:cNvSpPr>
          <p:nvPr>
            <p:ph type="sldNum" sz="quarter" idx="12"/>
          </p:nvPr>
        </p:nvSpPr>
        <p:spPr/>
        <p:txBody>
          <a:bodyPr/>
          <a:lstStyle>
            <a:lvl1pPr>
              <a:defRPr/>
            </a:lvl1pPr>
          </a:lstStyle>
          <a:p>
            <a:fld id="{042ECB30-3A0A-4E76-BE17-D6693CBACFAB}"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lvl1pPr>
              <a:defRPr/>
            </a:lvl1pPr>
          </a:lstStyle>
          <a:p>
            <a:r>
              <a:rPr lang="en-US"/>
              <a:t>Pasewark &amp; Pasewark</a:t>
            </a:r>
          </a:p>
        </p:txBody>
      </p:sp>
      <p:sp>
        <p:nvSpPr>
          <p:cNvPr id="6" name="Footer Placeholder 5"/>
          <p:cNvSpPr>
            <a:spLocks noGrp="1"/>
          </p:cNvSpPr>
          <p:nvPr>
            <p:ph type="ftr" sz="quarter" idx="11"/>
          </p:nvPr>
        </p:nvSpPr>
        <p:spPr/>
        <p:txBody>
          <a:bodyPr/>
          <a:lstStyle>
            <a:lvl1pPr>
              <a:defRPr/>
            </a:lvl1pPr>
          </a:lstStyle>
          <a:p>
            <a:r>
              <a:rPr lang="en-US"/>
              <a:t>Microsoft Office 2007:  Introductory                </a:t>
            </a:r>
          </a:p>
        </p:txBody>
      </p:sp>
      <p:sp>
        <p:nvSpPr>
          <p:cNvPr id="7" name="Slide Number Placeholder 6"/>
          <p:cNvSpPr>
            <a:spLocks noGrp="1"/>
          </p:cNvSpPr>
          <p:nvPr>
            <p:ph type="sldNum" sz="quarter" idx="12"/>
          </p:nvPr>
        </p:nvSpPr>
        <p:spPr/>
        <p:txBody>
          <a:bodyPr/>
          <a:lstStyle>
            <a:lvl1pPr>
              <a:defRPr/>
            </a:lvl1pPr>
          </a:lstStyle>
          <a:p>
            <a:fld id="{E6334226-690F-4AAF-9922-8FF881200B44}"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lvl1pPr>
              <a:defRPr/>
            </a:lvl1pPr>
          </a:lstStyle>
          <a:p>
            <a:r>
              <a:rPr lang="en-US"/>
              <a:t>Pasewark &amp; Pasewark</a:t>
            </a:r>
          </a:p>
        </p:txBody>
      </p:sp>
      <p:sp>
        <p:nvSpPr>
          <p:cNvPr id="6" name="Footer Placeholder 5"/>
          <p:cNvSpPr>
            <a:spLocks noGrp="1"/>
          </p:cNvSpPr>
          <p:nvPr>
            <p:ph type="ftr" sz="quarter" idx="11"/>
          </p:nvPr>
        </p:nvSpPr>
        <p:spPr/>
        <p:txBody>
          <a:bodyPr/>
          <a:lstStyle>
            <a:lvl1pPr>
              <a:defRPr/>
            </a:lvl1pPr>
          </a:lstStyle>
          <a:p>
            <a:r>
              <a:rPr lang="en-US"/>
              <a:t>Microsoft Office 2007:  Introductory                </a:t>
            </a:r>
          </a:p>
        </p:txBody>
      </p:sp>
      <p:sp>
        <p:nvSpPr>
          <p:cNvPr id="7" name="Slide Number Placeholder 6"/>
          <p:cNvSpPr>
            <a:spLocks noGrp="1"/>
          </p:cNvSpPr>
          <p:nvPr>
            <p:ph type="sldNum" sz="quarter" idx="12"/>
          </p:nvPr>
        </p:nvSpPr>
        <p:spPr/>
        <p:txBody>
          <a:bodyPr/>
          <a:lstStyle>
            <a:lvl1pPr>
              <a:defRPr/>
            </a:lvl1pPr>
          </a:lstStyle>
          <a:p>
            <a:fld id="{1BD3878C-5AE9-429E-8A90-6AA39317C875}"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69634" name="Group 2"/>
          <p:cNvGrpSpPr>
            <a:grpSpLocks/>
          </p:cNvGrpSpPr>
          <p:nvPr/>
        </p:nvGrpSpPr>
        <p:grpSpPr bwMode="auto">
          <a:xfrm>
            <a:off x="0" y="0"/>
            <a:ext cx="7620000" cy="6858000"/>
            <a:chOff x="0" y="0"/>
            <a:chExt cx="4800" cy="4320"/>
          </a:xfrm>
        </p:grpSpPr>
        <p:grpSp>
          <p:nvGrpSpPr>
            <p:cNvPr id="69635" name="Group 3"/>
            <p:cNvGrpSpPr>
              <a:grpSpLocks/>
            </p:cNvGrpSpPr>
            <p:nvPr userDrawn="1"/>
          </p:nvGrpSpPr>
          <p:grpSpPr bwMode="auto">
            <a:xfrm>
              <a:off x="0" y="0"/>
              <a:ext cx="2016" cy="4320"/>
              <a:chOff x="0" y="0"/>
              <a:chExt cx="2016" cy="4320"/>
            </a:xfrm>
          </p:grpSpPr>
          <p:sp>
            <p:nvSpPr>
              <p:cNvPr id="69636" name="Rectangle 4"/>
              <p:cNvSpPr>
                <a:spLocks noChangeArrowheads="1"/>
              </p:cNvSpPr>
              <p:nvPr userDrawn="1"/>
            </p:nvSpPr>
            <p:spPr bwMode="auto">
              <a:xfrm>
                <a:off x="0" y="0"/>
                <a:ext cx="480" cy="4320"/>
              </a:xfrm>
              <a:prstGeom prst="rect">
                <a:avLst/>
              </a:prstGeom>
              <a:solidFill>
                <a:schemeClr val="accent2"/>
              </a:solidFill>
              <a:ln w="9525">
                <a:noFill/>
                <a:miter lim="800000"/>
                <a:headEnd/>
                <a:tailEnd/>
              </a:ln>
              <a:effectLst/>
            </p:spPr>
            <p:txBody>
              <a:bodyPr wrap="none" anchor="ctr"/>
              <a:lstStyle/>
              <a:p>
                <a:endParaRPr lang="en-US"/>
              </a:p>
            </p:txBody>
          </p:sp>
          <p:sp>
            <p:nvSpPr>
              <p:cNvPr id="69637" name="Freeform 5"/>
              <p:cNvSpPr>
                <a:spLocks/>
              </p:cNvSpPr>
              <p:nvPr userDrawn="1"/>
            </p:nvSpPr>
            <p:spPr bwMode="auto">
              <a:xfrm>
                <a:off x="288" y="0"/>
                <a:ext cx="1728" cy="735"/>
              </a:xfrm>
              <a:custGeom>
                <a:avLst/>
                <a:gdLst/>
                <a:ahLst/>
                <a:cxnLst>
                  <a:cxn ang="0">
                    <a:pos x="1728" y="0"/>
                  </a:cxn>
                  <a:cxn ang="0">
                    <a:pos x="1728" y="480"/>
                  </a:cxn>
                  <a:cxn ang="0">
                    <a:pos x="380" y="482"/>
                  </a:cxn>
                  <a:cxn ang="0">
                    <a:pos x="354" y="480"/>
                  </a:cxn>
                  <a:cxn ang="0">
                    <a:pos x="308" y="489"/>
                  </a:cxn>
                  <a:cxn ang="0">
                    <a:pos x="246" y="531"/>
                  </a:cxn>
                  <a:cxn ang="0">
                    <a:pos x="206" y="597"/>
                  </a:cxn>
                  <a:cxn ang="0">
                    <a:pos x="192" y="666"/>
                  </a:cxn>
                  <a:cxn ang="0">
                    <a:pos x="192" y="735"/>
                  </a:cxn>
                  <a:cxn ang="0">
                    <a:pos x="0" y="735"/>
                  </a:cxn>
                  <a:cxn ang="0">
                    <a:pos x="0" y="480"/>
                  </a:cxn>
                  <a:cxn ang="0">
                    <a:pos x="0" y="0"/>
                  </a:cxn>
                  <a:cxn ang="0">
                    <a:pos x="1728" y="0"/>
                  </a:cxn>
                </a:cxnLst>
                <a:rect l="0" t="0" r="r" b="b"/>
                <a:pathLst>
                  <a:path w="1728" h="735">
                    <a:moveTo>
                      <a:pt x="1728" y="0"/>
                    </a:moveTo>
                    <a:lnTo>
                      <a:pt x="1728" y="480"/>
                    </a:lnTo>
                    <a:lnTo>
                      <a:pt x="380" y="482"/>
                    </a:lnTo>
                    <a:lnTo>
                      <a:pt x="354" y="480"/>
                    </a:lnTo>
                    <a:lnTo>
                      <a:pt x="308" y="489"/>
                    </a:lnTo>
                    <a:cubicBezTo>
                      <a:pt x="290" y="498"/>
                      <a:pt x="263" y="513"/>
                      <a:pt x="246" y="531"/>
                    </a:cubicBezTo>
                    <a:cubicBezTo>
                      <a:pt x="229" y="549"/>
                      <a:pt x="215" y="574"/>
                      <a:pt x="206" y="597"/>
                    </a:cubicBezTo>
                    <a:cubicBezTo>
                      <a:pt x="197" y="620"/>
                      <a:pt x="194" y="643"/>
                      <a:pt x="192" y="666"/>
                    </a:cubicBezTo>
                    <a:lnTo>
                      <a:pt x="192" y="735"/>
                    </a:lnTo>
                    <a:lnTo>
                      <a:pt x="0" y="735"/>
                    </a:lnTo>
                    <a:lnTo>
                      <a:pt x="0" y="480"/>
                    </a:lnTo>
                    <a:lnTo>
                      <a:pt x="0" y="0"/>
                    </a:lnTo>
                    <a:lnTo>
                      <a:pt x="1728" y="0"/>
                    </a:lnTo>
                    <a:close/>
                  </a:path>
                </a:pathLst>
              </a:custGeom>
              <a:solidFill>
                <a:schemeClr val="accent2"/>
              </a:solidFill>
              <a:ln w="9525" cap="flat" cmpd="sng">
                <a:noFill/>
                <a:prstDash val="solid"/>
                <a:miter lim="800000"/>
                <a:headEnd type="none" w="med" len="med"/>
                <a:tailEnd type="none" w="med" len="med"/>
              </a:ln>
              <a:effectLst/>
            </p:spPr>
            <p:txBody>
              <a:bodyPr wrap="none"/>
              <a:lstStyle/>
              <a:p>
                <a:endParaRPr lang="en-US"/>
              </a:p>
            </p:txBody>
          </p:sp>
        </p:grpSp>
        <p:grpSp>
          <p:nvGrpSpPr>
            <p:cNvPr id="69638" name="Group 6"/>
            <p:cNvGrpSpPr>
              <a:grpSpLocks/>
            </p:cNvGrpSpPr>
            <p:nvPr/>
          </p:nvGrpSpPr>
          <p:grpSpPr bwMode="auto">
            <a:xfrm>
              <a:off x="144" y="1248"/>
              <a:ext cx="4656" cy="201"/>
              <a:chOff x="144" y="1248"/>
              <a:chExt cx="4656" cy="201"/>
            </a:xfrm>
          </p:grpSpPr>
          <p:sp>
            <p:nvSpPr>
              <p:cNvPr id="69639" name="AutoShape 7"/>
              <p:cNvSpPr>
                <a:spLocks noChangeArrowheads="1"/>
              </p:cNvSpPr>
              <p:nvPr/>
            </p:nvSpPr>
            <p:spPr bwMode="auto">
              <a:xfrm>
                <a:off x="384" y="1248"/>
                <a:ext cx="4416" cy="200"/>
              </a:xfrm>
              <a:prstGeom prst="roundRect">
                <a:avLst>
                  <a:gd name="adj" fmla="val 0"/>
                </a:avLst>
              </a:prstGeom>
              <a:solidFill>
                <a:schemeClr val="hlink"/>
              </a:solidFill>
              <a:ln w="9525">
                <a:noFill/>
                <a:round/>
                <a:headEnd/>
                <a:tailEnd/>
              </a:ln>
              <a:effectLst/>
            </p:spPr>
            <p:txBody>
              <a:bodyPr wrap="none" anchor="ctr"/>
              <a:lstStyle/>
              <a:p>
                <a:endParaRPr lang="en-US"/>
              </a:p>
            </p:txBody>
          </p:sp>
          <p:sp>
            <p:nvSpPr>
              <p:cNvPr id="69640" name="AutoShape 8"/>
              <p:cNvSpPr>
                <a:spLocks noChangeArrowheads="1"/>
              </p:cNvSpPr>
              <p:nvPr/>
            </p:nvSpPr>
            <p:spPr bwMode="auto">
              <a:xfrm flipH="1">
                <a:off x="144" y="1248"/>
                <a:ext cx="248" cy="201"/>
              </a:xfrm>
              <a:prstGeom prst="flowChartDelay">
                <a:avLst/>
              </a:prstGeom>
              <a:solidFill>
                <a:schemeClr val="hlink"/>
              </a:solidFill>
              <a:ln w="9525">
                <a:noFill/>
                <a:miter lim="800000"/>
                <a:headEnd/>
                <a:tailEnd/>
              </a:ln>
              <a:effectLst/>
            </p:spPr>
            <p:txBody>
              <a:bodyPr wrap="none" anchor="ctr"/>
              <a:lstStyle/>
              <a:p>
                <a:endParaRPr lang="en-US"/>
              </a:p>
            </p:txBody>
          </p:sp>
        </p:grpSp>
      </p:grpSp>
      <p:sp>
        <p:nvSpPr>
          <p:cNvPr id="69641" name="AutoShape 9"/>
          <p:cNvSpPr>
            <a:spLocks noGrp="1" noChangeArrowheads="1"/>
          </p:cNvSpPr>
          <p:nvPr>
            <p:ph type="title"/>
          </p:nvPr>
        </p:nvSpPr>
        <p:spPr bwMode="auto">
          <a:xfrm>
            <a:off x="762000" y="762000"/>
            <a:ext cx="7924800" cy="1143000"/>
          </a:xfrm>
          <a:prstGeom prst="roundRect">
            <a:avLst>
              <a:gd name="adj" fmla="val 21667"/>
            </a:avLst>
          </a:prstGeom>
          <a:noFill/>
          <a:ln w="9525">
            <a:noFill/>
            <a:round/>
            <a:headEnd/>
            <a:tailEnd/>
          </a:ln>
          <a:effectLst/>
        </p:spPr>
        <p:txBody>
          <a:bodyPr vert="horz" wrap="square" lIns="91440" tIns="45720" rIns="91440" bIns="45720" numCol="1" anchor="b" anchorCtr="0" compatLnSpc="1">
            <a:prstTxWarp prst="textNoShape">
              <a:avLst/>
            </a:prstTxWarp>
          </a:bodyPr>
          <a:lstStyle/>
          <a:p>
            <a:pPr lvl="0"/>
            <a:r>
              <a:rPr lang="en-US" smtClean="0"/>
              <a:t>Click to edit Master title style</a:t>
            </a:r>
          </a:p>
        </p:txBody>
      </p:sp>
      <p:sp>
        <p:nvSpPr>
          <p:cNvPr id="69642" name="Rectangle 10"/>
          <p:cNvSpPr>
            <a:spLocks noGrp="1" noChangeArrowheads="1"/>
          </p:cNvSpPr>
          <p:nvPr>
            <p:ph type="body" idx="1"/>
          </p:nvPr>
        </p:nvSpPr>
        <p:spPr bwMode="auto">
          <a:xfrm>
            <a:off x="838200" y="2362200"/>
            <a:ext cx="7693025" cy="37242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69643" name="Rectangle 11"/>
          <p:cNvSpPr>
            <a:spLocks noGrp="1" noChangeArrowheads="1"/>
          </p:cNvSpPr>
          <p:nvPr>
            <p:ph type="dt" sz="half" idx="2"/>
          </p:nvPr>
        </p:nvSpPr>
        <p:spPr bwMode="auto">
          <a:xfrm>
            <a:off x="914400" y="6248400"/>
            <a:ext cx="2130425" cy="474663"/>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400" b="1"/>
            </a:lvl1pPr>
          </a:lstStyle>
          <a:p>
            <a:r>
              <a:rPr lang="en-US"/>
              <a:t>Pasewark &amp; Pasewark</a:t>
            </a:r>
          </a:p>
        </p:txBody>
      </p:sp>
      <p:sp>
        <p:nvSpPr>
          <p:cNvPr id="69644" name="Rectangle 12"/>
          <p:cNvSpPr>
            <a:spLocks noGrp="1" noChangeArrowheads="1"/>
          </p:cNvSpPr>
          <p:nvPr>
            <p:ph type="ftr" sz="quarter" idx="3"/>
          </p:nvPr>
        </p:nvSpPr>
        <p:spPr bwMode="auto">
          <a:xfrm>
            <a:off x="5334000" y="6248400"/>
            <a:ext cx="3354388" cy="474663"/>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eaLnBrk="1" hangingPunct="1">
              <a:defRPr sz="1400" b="1"/>
            </a:lvl1pPr>
          </a:lstStyle>
          <a:p>
            <a:r>
              <a:rPr lang="en-US"/>
              <a:t>Microsoft Office 2007:  Introductory                </a:t>
            </a:r>
          </a:p>
        </p:txBody>
      </p:sp>
      <p:sp>
        <p:nvSpPr>
          <p:cNvPr id="69645" name="Rectangle 13"/>
          <p:cNvSpPr>
            <a:spLocks noGrp="1" noChangeArrowheads="1"/>
          </p:cNvSpPr>
          <p:nvPr>
            <p:ph type="sldNum" sz="quarter" idx="4"/>
          </p:nvPr>
        </p:nvSpPr>
        <p:spPr bwMode="auto">
          <a:xfrm>
            <a:off x="84138" y="6242050"/>
            <a:ext cx="587375" cy="488950"/>
          </a:xfrm>
          <a:prstGeom prst="rect">
            <a:avLst/>
          </a:prstGeom>
          <a:noFill/>
          <a:ln w="9525">
            <a:noFill/>
            <a:miter lim="800000"/>
            <a:headEnd/>
            <a:tailEnd/>
          </a:ln>
          <a:effectLst/>
        </p:spPr>
        <p:txBody>
          <a:bodyPr vert="horz" wrap="square" lIns="91440" tIns="45720" rIns="91440" bIns="45720" numCol="1" anchor="b" anchorCtr="1" compatLnSpc="1">
            <a:prstTxWarp prst="textNoShape">
              <a:avLst/>
            </a:prstTxWarp>
          </a:bodyPr>
          <a:lstStyle>
            <a:lvl1pPr eaLnBrk="1" hangingPunct="1">
              <a:defRPr sz="2600" b="1">
                <a:solidFill>
                  <a:schemeClr val="bg1"/>
                </a:solidFill>
              </a:defRPr>
            </a:lvl1pPr>
          </a:lstStyle>
          <a:p>
            <a:fld id="{9CC56DA6-DA77-4366-BF16-8EB1A149B3E0}" type="slidenum">
              <a:rPr lang="en-US"/>
              <a:pPr/>
              <a:t>‹#›</a:t>
            </a:fld>
            <a:endParaRPr lang="en-US"/>
          </a:p>
        </p:txBody>
      </p:sp>
      <p:sp>
        <p:nvSpPr>
          <p:cNvPr id="69653" name="Text Box 21"/>
          <p:cNvSpPr txBox="1">
            <a:spLocks noChangeArrowheads="1"/>
          </p:cNvSpPr>
          <p:nvPr userDrawn="1"/>
        </p:nvSpPr>
        <p:spPr bwMode="auto">
          <a:xfrm>
            <a:off x="0" y="3048000"/>
            <a:ext cx="488950" cy="2895600"/>
          </a:xfrm>
          <a:prstGeom prst="rect">
            <a:avLst/>
          </a:prstGeom>
          <a:noFill/>
          <a:ln w="9525">
            <a:noFill/>
            <a:miter lim="800000"/>
            <a:headEnd/>
            <a:tailEnd/>
          </a:ln>
          <a:effectLst/>
        </p:spPr>
        <p:txBody>
          <a:bodyPr rot="10800000" vert="eaVert">
            <a:spAutoFit/>
          </a:bodyPr>
          <a:lstStyle/>
          <a:p>
            <a:pPr>
              <a:spcBef>
                <a:spcPct val="50000"/>
              </a:spcBef>
            </a:pPr>
            <a:r>
              <a:rPr lang="en-US" sz="2000" b="1"/>
              <a:t>Office – Lesson 1</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p:timing>
    <p:tnLst>
      <p:par>
        <p:cTn id="1" dur="indefinite" restart="never" nodeType="tmRoot"/>
      </p:par>
    </p:tnLst>
  </p:timing>
  <p:hf hdr="0"/>
  <p:txStyles>
    <p:titleStyle>
      <a:lvl1pPr algn="l" rtl="0" fontAlgn="base">
        <a:lnSpc>
          <a:spcPct val="90000"/>
        </a:lnSpc>
        <a:spcBef>
          <a:spcPct val="0"/>
        </a:spcBef>
        <a:spcAft>
          <a:spcPct val="0"/>
        </a:spcAft>
        <a:defRPr sz="3600" b="1">
          <a:solidFill>
            <a:schemeClr val="tx2"/>
          </a:solidFill>
          <a:latin typeface="+mj-lt"/>
          <a:ea typeface="+mj-ea"/>
          <a:cs typeface="+mj-cs"/>
        </a:defRPr>
      </a:lvl1pPr>
      <a:lvl2pPr algn="l" rtl="0" fontAlgn="base">
        <a:lnSpc>
          <a:spcPct val="90000"/>
        </a:lnSpc>
        <a:spcBef>
          <a:spcPct val="0"/>
        </a:spcBef>
        <a:spcAft>
          <a:spcPct val="0"/>
        </a:spcAft>
        <a:defRPr sz="3600" b="1">
          <a:solidFill>
            <a:schemeClr val="tx2"/>
          </a:solidFill>
          <a:latin typeface="Arial" charset="0"/>
        </a:defRPr>
      </a:lvl2pPr>
      <a:lvl3pPr algn="l" rtl="0" fontAlgn="base">
        <a:lnSpc>
          <a:spcPct val="90000"/>
        </a:lnSpc>
        <a:spcBef>
          <a:spcPct val="0"/>
        </a:spcBef>
        <a:spcAft>
          <a:spcPct val="0"/>
        </a:spcAft>
        <a:defRPr sz="3600" b="1">
          <a:solidFill>
            <a:schemeClr val="tx2"/>
          </a:solidFill>
          <a:latin typeface="Arial" charset="0"/>
        </a:defRPr>
      </a:lvl3pPr>
      <a:lvl4pPr algn="l" rtl="0" fontAlgn="base">
        <a:lnSpc>
          <a:spcPct val="90000"/>
        </a:lnSpc>
        <a:spcBef>
          <a:spcPct val="0"/>
        </a:spcBef>
        <a:spcAft>
          <a:spcPct val="0"/>
        </a:spcAft>
        <a:defRPr sz="3600" b="1">
          <a:solidFill>
            <a:schemeClr val="tx2"/>
          </a:solidFill>
          <a:latin typeface="Arial" charset="0"/>
        </a:defRPr>
      </a:lvl4pPr>
      <a:lvl5pPr algn="l" rtl="0" fontAlgn="base">
        <a:lnSpc>
          <a:spcPct val="90000"/>
        </a:lnSpc>
        <a:spcBef>
          <a:spcPct val="0"/>
        </a:spcBef>
        <a:spcAft>
          <a:spcPct val="0"/>
        </a:spcAft>
        <a:defRPr sz="3600" b="1">
          <a:solidFill>
            <a:schemeClr val="tx2"/>
          </a:solidFill>
          <a:latin typeface="Arial" charset="0"/>
        </a:defRPr>
      </a:lvl5pPr>
      <a:lvl6pPr marL="457200" algn="l" rtl="0" fontAlgn="base">
        <a:lnSpc>
          <a:spcPct val="90000"/>
        </a:lnSpc>
        <a:spcBef>
          <a:spcPct val="0"/>
        </a:spcBef>
        <a:spcAft>
          <a:spcPct val="0"/>
        </a:spcAft>
        <a:defRPr sz="3600" b="1">
          <a:solidFill>
            <a:schemeClr val="tx2"/>
          </a:solidFill>
          <a:latin typeface="Arial" charset="0"/>
        </a:defRPr>
      </a:lvl6pPr>
      <a:lvl7pPr marL="914400" algn="l" rtl="0" fontAlgn="base">
        <a:lnSpc>
          <a:spcPct val="90000"/>
        </a:lnSpc>
        <a:spcBef>
          <a:spcPct val="0"/>
        </a:spcBef>
        <a:spcAft>
          <a:spcPct val="0"/>
        </a:spcAft>
        <a:defRPr sz="3600" b="1">
          <a:solidFill>
            <a:schemeClr val="tx2"/>
          </a:solidFill>
          <a:latin typeface="Arial" charset="0"/>
        </a:defRPr>
      </a:lvl7pPr>
      <a:lvl8pPr marL="1371600" algn="l" rtl="0" fontAlgn="base">
        <a:lnSpc>
          <a:spcPct val="90000"/>
        </a:lnSpc>
        <a:spcBef>
          <a:spcPct val="0"/>
        </a:spcBef>
        <a:spcAft>
          <a:spcPct val="0"/>
        </a:spcAft>
        <a:defRPr sz="3600" b="1">
          <a:solidFill>
            <a:schemeClr val="tx2"/>
          </a:solidFill>
          <a:latin typeface="Arial" charset="0"/>
        </a:defRPr>
      </a:lvl8pPr>
      <a:lvl9pPr marL="1828800" algn="l" rtl="0" fontAlgn="base">
        <a:lnSpc>
          <a:spcPct val="90000"/>
        </a:lnSpc>
        <a:spcBef>
          <a:spcPct val="0"/>
        </a:spcBef>
        <a:spcAft>
          <a:spcPct val="0"/>
        </a:spcAft>
        <a:defRPr sz="3600" b="1">
          <a:solidFill>
            <a:schemeClr val="tx2"/>
          </a:solidFill>
          <a:latin typeface="Arial" charset="0"/>
        </a:defRPr>
      </a:lvl9pPr>
    </p:titleStyle>
    <p:bodyStyle>
      <a:lvl1pPr marL="342900" indent="-342900" algn="l" rtl="0" fontAlgn="base">
        <a:spcBef>
          <a:spcPct val="20000"/>
        </a:spcBef>
        <a:spcAft>
          <a:spcPct val="0"/>
        </a:spcAft>
        <a:buClr>
          <a:schemeClr val="tx1"/>
        </a:buClr>
        <a:buSzPct val="75000"/>
        <a:buFont typeface="Wingdings" pitchFamily="2" charset="2"/>
        <a:buChar char="l"/>
        <a:defRPr sz="2800">
          <a:solidFill>
            <a:schemeClr val="tx1"/>
          </a:solidFill>
          <a:latin typeface="+mn-lt"/>
          <a:ea typeface="+mn-ea"/>
          <a:cs typeface="+mn-cs"/>
        </a:defRPr>
      </a:lvl1pPr>
      <a:lvl2pPr marL="742950" indent="-285750" algn="l" rtl="0" fontAlgn="base">
        <a:spcBef>
          <a:spcPct val="20000"/>
        </a:spcBef>
        <a:spcAft>
          <a:spcPct val="0"/>
        </a:spcAft>
        <a:buClr>
          <a:schemeClr val="tx1"/>
        </a:buClr>
        <a:buSzPct val="75000"/>
        <a:buChar char="–"/>
        <a:defRPr sz="2400">
          <a:solidFill>
            <a:schemeClr val="tx1"/>
          </a:solidFill>
          <a:latin typeface="+mn-lt"/>
        </a:defRPr>
      </a:lvl2pPr>
      <a:lvl3pPr marL="1143000" indent="-228600" algn="l" rtl="0" fontAlgn="base">
        <a:spcBef>
          <a:spcPct val="20000"/>
        </a:spcBef>
        <a:spcAft>
          <a:spcPct val="0"/>
        </a:spcAft>
        <a:buClr>
          <a:schemeClr val="tx1"/>
        </a:buClr>
        <a:buSzPct val="75000"/>
        <a:buFont typeface="Wingdings" pitchFamily="2" charset="2"/>
        <a:buChar char="l"/>
        <a:defRPr sz="2000">
          <a:solidFill>
            <a:schemeClr val="tx1"/>
          </a:solidFill>
          <a:latin typeface="+mn-lt"/>
        </a:defRPr>
      </a:lvl3pPr>
      <a:lvl4pPr marL="1600200" indent="-228600" algn="l" rtl="0" fontAlgn="base">
        <a:spcBef>
          <a:spcPct val="20000"/>
        </a:spcBef>
        <a:spcAft>
          <a:spcPct val="0"/>
        </a:spcAft>
        <a:buClr>
          <a:schemeClr val="tx1"/>
        </a:buClr>
        <a:buSzPct val="80000"/>
        <a:buChar char="–"/>
        <a:defRPr>
          <a:solidFill>
            <a:schemeClr val="tx1"/>
          </a:solidFill>
          <a:latin typeface="+mn-lt"/>
        </a:defRPr>
      </a:lvl4pPr>
      <a:lvl5pPr marL="2057400" indent="-228600" algn="l" rtl="0" fontAlgn="base">
        <a:spcBef>
          <a:spcPct val="20000"/>
        </a:spcBef>
        <a:spcAft>
          <a:spcPct val="0"/>
        </a:spcAft>
        <a:buClr>
          <a:schemeClr val="tx1"/>
        </a:buClr>
        <a:buSzPct val="65000"/>
        <a:buFont typeface="Wingdings" pitchFamily="2" charset="2"/>
        <a:buChar char="l"/>
        <a:defRPr>
          <a:solidFill>
            <a:schemeClr val="tx1"/>
          </a:solidFill>
          <a:latin typeface="+mn-lt"/>
        </a:defRPr>
      </a:lvl5pPr>
      <a:lvl6pPr marL="2514600" indent="-228600" algn="l" rtl="0" fontAlgn="base">
        <a:spcBef>
          <a:spcPct val="20000"/>
        </a:spcBef>
        <a:spcAft>
          <a:spcPct val="0"/>
        </a:spcAft>
        <a:buClr>
          <a:schemeClr val="tx1"/>
        </a:buClr>
        <a:buSzPct val="65000"/>
        <a:buFont typeface="Wingdings" pitchFamily="2" charset="2"/>
        <a:buChar char="l"/>
        <a:defRPr>
          <a:solidFill>
            <a:schemeClr val="tx1"/>
          </a:solidFill>
          <a:latin typeface="+mn-lt"/>
        </a:defRPr>
      </a:lvl6pPr>
      <a:lvl7pPr marL="2971800" indent="-228600" algn="l" rtl="0" fontAlgn="base">
        <a:spcBef>
          <a:spcPct val="20000"/>
        </a:spcBef>
        <a:spcAft>
          <a:spcPct val="0"/>
        </a:spcAft>
        <a:buClr>
          <a:schemeClr val="tx1"/>
        </a:buClr>
        <a:buSzPct val="65000"/>
        <a:buFont typeface="Wingdings" pitchFamily="2" charset="2"/>
        <a:buChar char="l"/>
        <a:defRPr>
          <a:solidFill>
            <a:schemeClr val="tx1"/>
          </a:solidFill>
          <a:latin typeface="+mn-lt"/>
        </a:defRPr>
      </a:lvl7pPr>
      <a:lvl8pPr marL="3429000" indent="-228600" algn="l" rtl="0" fontAlgn="base">
        <a:spcBef>
          <a:spcPct val="20000"/>
        </a:spcBef>
        <a:spcAft>
          <a:spcPct val="0"/>
        </a:spcAft>
        <a:buClr>
          <a:schemeClr val="tx1"/>
        </a:buClr>
        <a:buSzPct val="65000"/>
        <a:buFont typeface="Wingdings" pitchFamily="2" charset="2"/>
        <a:buChar char="l"/>
        <a:defRPr>
          <a:solidFill>
            <a:schemeClr val="tx1"/>
          </a:solidFill>
          <a:latin typeface="+mn-lt"/>
        </a:defRPr>
      </a:lvl8pPr>
      <a:lvl9pPr marL="3886200" indent="-228600" algn="l" rtl="0" fontAlgn="base">
        <a:spcBef>
          <a:spcPct val="20000"/>
        </a:spcBef>
        <a:spcAft>
          <a:spcPct val="0"/>
        </a:spcAft>
        <a:buClr>
          <a:schemeClr val="tx1"/>
        </a:buClr>
        <a:buSzPct val="65000"/>
        <a:buFont typeface="Wingdings" pitchFamily="2" charset="2"/>
        <a:buChar char="l"/>
        <a:defRPr>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9"/>
          <p:cNvSpPr>
            <a:spLocks noGrp="1" noChangeArrowheads="1"/>
          </p:cNvSpPr>
          <p:nvPr>
            <p:ph type="dt" sz="quarter" idx="2"/>
          </p:nvPr>
        </p:nvSpPr>
        <p:spPr>
          <a:ln/>
        </p:spPr>
        <p:txBody>
          <a:bodyPr/>
          <a:lstStyle/>
          <a:p>
            <a:r>
              <a:rPr lang="en-US"/>
              <a:t>Pasewark &amp; Pasewark</a:t>
            </a:r>
          </a:p>
        </p:txBody>
      </p:sp>
      <p:sp>
        <p:nvSpPr>
          <p:cNvPr id="5" name="Rectangle 11"/>
          <p:cNvSpPr>
            <a:spLocks noGrp="1" noChangeArrowheads="1"/>
          </p:cNvSpPr>
          <p:nvPr>
            <p:ph type="sldNum" sz="quarter" idx="4"/>
          </p:nvPr>
        </p:nvSpPr>
        <p:spPr/>
        <p:txBody>
          <a:bodyPr/>
          <a:lstStyle/>
          <a:p>
            <a:fld id="{D9EC591D-E7EF-4D3E-B5A6-88CE1EDCD69F}" type="slidenum">
              <a:rPr lang="en-US"/>
              <a:pPr/>
              <a:t>1</a:t>
            </a:fld>
            <a:endParaRPr lang="en-US"/>
          </a:p>
        </p:txBody>
      </p:sp>
      <p:sp>
        <p:nvSpPr>
          <p:cNvPr id="98306" name="AutoShape 2"/>
          <p:cNvSpPr>
            <a:spLocks noGrp="1" noChangeArrowheads="1"/>
          </p:cNvSpPr>
          <p:nvPr>
            <p:ph type="ctrTitle"/>
          </p:nvPr>
        </p:nvSpPr>
        <p:spPr/>
        <p:txBody>
          <a:bodyPr/>
          <a:lstStyle/>
          <a:p>
            <a:r>
              <a:rPr lang="en-US" sz="3200"/>
              <a:t>Office Lesson 1</a:t>
            </a:r>
            <a:br>
              <a:rPr lang="en-US" sz="3200"/>
            </a:br>
            <a:r>
              <a:rPr lang="en-US" sz="3200"/>
              <a:t>Microsoft Office 2007</a:t>
            </a:r>
            <a:br>
              <a:rPr lang="en-US" sz="3200"/>
            </a:br>
            <a:r>
              <a:rPr lang="en-US" sz="3200"/>
              <a:t>Basics and the Internet</a:t>
            </a:r>
          </a:p>
        </p:txBody>
      </p:sp>
      <p:sp>
        <p:nvSpPr>
          <p:cNvPr id="98307" name="Rectangle 3"/>
          <p:cNvSpPr>
            <a:spLocks noGrp="1" noChangeArrowheads="1"/>
          </p:cNvSpPr>
          <p:nvPr>
            <p:ph type="subTitle" idx="1"/>
          </p:nvPr>
        </p:nvSpPr>
        <p:spPr/>
        <p:txBody>
          <a:bodyPr/>
          <a:lstStyle/>
          <a:p>
            <a:r>
              <a:rPr lang="en-US" b="1"/>
              <a:t>Microsoft Office 2007: Introductory</a:t>
            </a:r>
          </a:p>
          <a:p>
            <a:endParaRPr lang="en-US"/>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7C8F773B-435E-4DF9-8B3B-FC8904B7DA82}" type="slidenum">
              <a:rPr lang="en-US"/>
              <a:pPr/>
              <a:t>10</a:t>
            </a:fld>
            <a:endParaRPr lang="en-US"/>
          </a:p>
        </p:txBody>
      </p:sp>
      <p:sp>
        <p:nvSpPr>
          <p:cNvPr id="122882" name="AutoShape 2"/>
          <p:cNvSpPr>
            <a:spLocks noGrp="1" noChangeArrowheads="1"/>
          </p:cNvSpPr>
          <p:nvPr>
            <p:ph type="title"/>
          </p:nvPr>
        </p:nvSpPr>
        <p:spPr/>
        <p:txBody>
          <a:bodyPr/>
          <a:lstStyle/>
          <a:p>
            <a:r>
              <a:rPr lang="en-US" sz="3200"/>
              <a:t>Using the Office Button to Open, Save, and Close Files</a:t>
            </a:r>
          </a:p>
        </p:txBody>
      </p:sp>
      <p:sp>
        <p:nvSpPr>
          <p:cNvPr id="122883" name="Rectangle 3"/>
          <p:cNvSpPr>
            <a:spLocks noGrp="1" noChangeArrowheads="1"/>
          </p:cNvSpPr>
          <p:nvPr>
            <p:ph type="body" idx="1"/>
          </p:nvPr>
        </p:nvSpPr>
        <p:spPr>
          <a:xfrm>
            <a:off x="838200" y="2362200"/>
            <a:ext cx="7693025" cy="3962400"/>
          </a:xfrm>
          <a:noFill/>
        </p:spPr>
        <p:txBody>
          <a:bodyPr/>
          <a:lstStyle/>
          <a:p>
            <a:pPr>
              <a:lnSpc>
                <a:spcPct val="90000"/>
              </a:lnSpc>
            </a:pPr>
            <a:r>
              <a:rPr lang="en-US" sz="2400"/>
              <a:t>In all Office programs, you open, save, and close files in the same way—with the Office Button.</a:t>
            </a:r>
          </a:p>
          <a:p>
            <a:pPr>
              <a:lnSpc>
                <a:spcPct val="90000"/>
              </a:lnSpc>
            </a:pPr>
            <a:r>
              <a:rPr lang="en-US" sz="2400"/>
              <a:t>Opening an Existing File: Click the Office Button to open the Office menu, and then click Open. From the Open dialog box, you can open a file from any available disk or folder.</a:t>
            </a:r>
          </a:p>
          <a:p>
            <a:pPr>
              <a:lnSpc>
                <a:spcPct val="90000"/>
              </a:lnSpc>
            </a:pPr>
            <a:r>
              <a:rPr lang="en-US" sz="2400"/>
              <a:t>Saving a File: The Save command saves a file on a disk using its current name and save location. The Save As command lets you save a file with a new name or location. </a:t>
            </a:r>
          </a:p>
          <a:p>
            <a:pPr>
              <a:lnSpc>
                <a:spcPct val="90000"/>
              </a:lnSpc>
            </a:pPr>
            <a:endParaRPr lang="en-US" sz="2400"/>
          </a:p>
          <a:p>
            <a:pPr>
              <a:lnSpc>
                <a:spcPct val="90000"/>
              </a:lnSpc>
            </a:pPr>
            <a:endParaRPr lang="en-US" sz="2000"/>
          </a:p>
          <a:p>
            <a:pPr>
              <a:lnSpc>
                <a:spcPct val="90000"/>
              </a:lnSpc>
            </a:pPr>
            <a:endParaRPr lang="en-US" sz="2000"/>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753310F7-B2C4-4EA0-831D-F3010635BA78}" type="slidenum">
              <a:rPr lang="en-US"/>
              <a:pPr/>
              <a:t>11</a:t>
            </a:fld>
            <a:endParaRPr lang="en-US"/>
          </a:p>
        </p:txBody>
      </p:sp>
      <p:sp>
        <p:nvSpPr>
          <p:cNvPr id="151554" name="AutoShape 2"/>
          <p:cNvSpPr>
            <a:spLocks noGrp="1" noChangeArrowheads="1"/>
          </p:cNvSpPr>
          <p:nvPr>
            <p:ph type="title"/>
          </p:nvPr>
        </p:nvSpPr>
        <p:spPr/>
        <p:txBody>
          <a:bodyPr/>
          <a:lstStyle/>
          <a:p>
            <a:r>
              <a:rPr lang="en-US" sz="3200"/>
              <a:t>Using the Office Button to Open, Save, and Close Files (continued)</a:t>
            </a:r>
          </a:p>
        </p:txBody>
      </p:sp>
      <p:sp>
        <p:nvSpPr>
          <p:cNvPr id="151555" name="Rectangle 3"/>
          <p:cNvSpPr>
            <a:spLocks noGrp="1" noChangeArrowheads="1"/>
          </p:cNvSpPr>
          <p:nvPr>
            <p:ph type="body" idx="1"/>
          </p:nvPr>
        </p:nvSpPr>
        <p:spPr>
          <a:xfrm>
            <a:off x="838200" y="2362200"/>
            <a:ext cx="7772400" cy="3962400"/>
          </a:xfrm>
          <a:noFill/>
        </p:spPr>
        <p:txBody>
          <a:bodyPr/>
          <a:lstStyle/>
          <a:p>
            <a:pPr>
              <a:spcBef>
                <a:spcPct val="0"/>
              </a:spcBef>
            </a:pPr>
            <a:r>
              <a:rPr lang="en-US" sz="2400"/>
              <a:t>Each program has a different file extension, which is a series of letters Office adds to the end of a file name to identify in which program the file was created. Examples include .docx and .pptx.</a:t>
            </a:r>
          </a:p>
          <a:p>
            <a:pPr>
              <a:spcBef>
                <a:spcPct val="0"/>
              </a:spcBef>
            </a:pPr>
            <a:r>
              <a:rPr lang="en-US" sz="2400"/>
              <a:t>Closing a File: Click the Office Button and clicking Close. </a:t>
            </a:r>
          </a:p>
          <a:p>
            <a:pPr>
              <a:spcBef>
                <a:spcPct val="0"/>
              </a:spcBef>
            </a:pPr>
            <a:r>
              <a:rPr lang="en-US" sz="2400"/>
              <a:t>Two Shortcuts to Open Recently Used Files: 1) Click the Start button, then click Recent Items on the Start menu or 2) Click the Office Button. The Recent Documents list appears on the right side of the Office menu.</a:t>
            </a:r>
          </a:p>
          <a:p>
            <a:pPr>
              <a:spcBef>
                <a:spcPct val="0"/>
              </a:spcBef>
            </a:pPr>
            <a:endParaRPr lang="en-US" sz="2400"/>
          </a:p>
          <a:p>
            <a:endParaRPr lang="en-US" sz="2400"/>
          </a:p>
        </p:txBody>
      </p:sp>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8B516504-ADE3-4F31-BF8C-A5BAB8FDECF1}" type="slidenum">
              <a:rPr lang="en-US"/>
              <a:pPr/>
              <a:t>12</a:t>
            </a:fld>
            <a:endParaRPr lang="en-US"/>
          </a:p>
        </p:txBody>
      </p:sp>
      <p:sp>
        <p:nvSpPr>
          <p:cNvPr id="108546" name="AutoShape 2"/>
          <p:cNvSpPr>
            <a:spLocks noGrp="1" noChangeArrowheads="1"/>
          </p:cNvSpPr>
          <p:nvPr>
            <p:ph type="title"/>
          </p:nvPr>
        </p:nvSpPr>
        <p:spPr/>
        <p:txBody>
          <a:bodyPr/>
          <a:lstStyle/>
          <a:p>
            <a:r>
              <a:rPr lang="en-US"/>
              <a:t>Getting Help in Office</a:t>
            </a:r>
          </a:p>
        </p:txBody>
      </p:sp>
      <p:sp>
        <p:nvSpPr>
          <p:cNvPr id="108547" name="Rectangle 3"/>
          <p:cNvSpPr>
            <a:spLocks noGrp="1" noChangeArrowheads="1"/>
          </p:cNvSpPr>
          <p:nvPr>
            <p:ph type="body" idx="1"/>
          </p:nvPr>
        </p:nvSpPr>
        <p:spPr>
          <a:xfrm>
            <a:off x="838200" y="2362200"/>
            <a:ext cx="7693025" cy="3962400"/>
          </a:xfrm>
          <a:noFill/>
        </p:spPr>
        <p:txBody>
          <a:bodyPr/>
          <a:lstStyle/>
          <a:p>
            <a:r>
              <a:rPr lang="en-US" sz="2400"/>
              <a:t>Using ScreenTips:  A ScreenTip is a box that appears with helpful information when you point to a button. To view a ScreenTip, you just point to a button—do not click it.</a:t>
            </a:r>
          </a:p>
          <a:p>
            <a:r>
              <a:rPr lang="en-US" sz="2400"/>
              <a:t>Using the Help Window: To get specific help about topics relating to the program you are using, you use the Help window. To open the Help window, click the Microsoft Office Help button located near the upper-right corner of the program window.</a:t>
            </a:r>
          </a:p>
          <a:p>
            <a:endParaRPr lang="en-US" sz="2400"/>
          </a:p>
          <a:p>
            <a:endParaRPr lang="en-US" sz="2400"/>
          </a:p>
          <a:p>
            <a:endParaRPr lang="en-US" sz="2400"/>
          </a:p>
        </p:txBody>
      </p:sp>
    </p:spTree>
  </p:cSld>
  <p:clrMapOvr>
    <a:masterClrMapping/>
  </p:clrMapOv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47B39977-3F87-43EA-806B-87573961C7EB}" type="slidenum">
              <a:rPr lang="en-US"/>
              <a:pPr/>
              <a:t>13</a:t>
            </a:fld>
            <a:endParaRPr lang="en-US"/>
          </a:p>
        </p:txBody>
      </p:sp>
      <p:sp>
        <p:nvSpPr>
          <p:cNvPr id="117762" name="AutoShape 2"/>
          <p:cNvSpPr>
            <a:spLocks noGrp="1" noChangeArrowheads="1"/>
          </p:cNvSpPr>
          <p:nvPr>
            <p:ph type="title"/>
          </p:nvPr>
        </p:nvSpPr>
        <p:spPr/>
        <p:txBody>
          <a:bodyPr/>
          <a:lstStyle/>
          <a:p>
            <a:r>
              <a:rPr lang="en-US"/>
              <a:t>Exiting an Office Program</a:t>
            </a:r>
          </a:p>
        </p:txBody>
      </p:sp>
      <p:sp>
        <p:nvSpPr>
          <p:cNvPr id="117763" name="Rectangle 3"/>
          <p:cNvSpPr>
            <a:spLocks noGrp="1" noChangeArrowheads="1"/>
          </p:cNvSpPr>
          <p:nvPr>
            <p:ph type="body" idx="1"/>
          </p:nvPr>
        </p:nvSpPr>
        <p:spPr>
          <a:xfrm>
            <a:off x="838200" y="2362200"/>
            <a:ext cx="7693025" cy="3962400"/>
          </a:xfrm>
          <a:noFill/>
        </p:spPr>
        <p:txBody>
          <a:bodyPr/>
          <a:lstStyle/>
          <a:p>
            <a:r>
              <a:rPr lang="en-US"/>
              <a:t>The Exit command, which is located on the Office menu, closes the open Office program.</a:t>
            </a:r>
          </a:p>
          <a:p>
            <a:r>
              <a:rPr lang="en-US"/>
              <a:t>If you have only one file open in that program, you can also click the Close button on the right side of the title bar. If you have not saved the final version of your file, a dialog box opens, asking whether you want to save your changes.</a:t>
            </a:r>
          </a:p>
          <a:p>
            <a:endParaRPr lang="en-US"/>
          </a:p>
        </p:txBody>
      </p:sp>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FC3CEF1E-5077-4298-BA32-95680571D61B}" type="slidenum">
              <a:rPr lang="en-US"/>
              <a:pPr/>
              <a:t>14</a:t>
            </a:fld>
            <a:endParaRPr lang="en-US"/>
          </a:p>
        </p:txBody>
      </p:sp>
      <p:sp>
        <p:nvSpPr>
          <p:cNvPr id="123906" name="AutoShape 2"/>
          <p:cNvSpPr>
            <a:spLocks noGrp="1" noChangeArrowheads="1"/>
          </p:cNvSpPr>
          <p:nvPr>
            <p:ph type="title"/>
          </p:nvPr>
        </p:nvSpPr>
        <p:spPr/>
        <p:txBody>
          <a:bodyPr/>
          <a:lstStyle/>
          <a:p>
            <a:r>
              <a:rPr lang="en-US"/>
              <a:t>Viewing a Web Page</a:t>
            </a:r>
          </a:p>
        </p:txBody>
      </p:sp>
      <p:sp>
        <p:nvSpPr>
          <p:cNvPr id="123907" name="Rectangle 3"/>
          <p:cNvSpPr>
            <a:spLocks noGrp="1" noChangeArrowheads="1"/>
          </p:cNvSpPr>
          <p:nvPr>
            <p:ph type="body" idx="1"/>
          </p:nvPr>
        </p:nvSpPr>
        <p:spPr>
          <a:xfrm>
            <a:off x="838200" y="2362200"/>
            <a:ext cx="7693025" cy="3962400"/>
          </a:xfrm>
          <a:noFill/>
        </p:spPr>
        <p:txBody>
          <a:bodyPr/>
          <a:lstStyle/>
          <a:p>
            <a:r>
              <a:rPr lang="en-US" sz="2400"/>
              <a:t>The Internet is a vast network of computers located all over the world and linked to one another.</a:t>
            </a:r>
          </a:p>
          <a:p>
            <a:r>
              <a:rPr lang="en-US" sz="2400"/>
              <a:t>The World Wide Web (or Web) is a system of computers that share information by means of links on Web pages. </a:t>
            </a:r>
          </a:p>
          <a:p>
            <a:r>
              <a:rPr lang="en-US" sz="2400"/>
              <a:t>A link is text (often colored and underlined) or a graphic that you click to “jump” to another location or Web page. </a:t>
            </a:r>
          </a:p>
          <a:p>
            <a:r>
              <a:rPr lang="en-US" sz="2400"/>
              <a:t>A Web page is a document specially formatted to be displayed on computers connected to the Internet. </a:t>
            </a:r>
          </a:p>
        </p:txBody>
      </p:sp>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A2BB7760-FB9A-4872-B4B3-EEA46673FA04}" type="slidenum">
              <a:rPr lang="en-US"/>
              <a:pPr/>
              <a:t>15</a:t>
            </a:fld>
            <a:endParaRPr lang="en-US"/>
          </a:p>
        </p:txBody>
      </p:sp>
      <p:sp>
        <p:nvSpPr>
          <p:cNvPr id="152578" name="AutoShape 2"/>
          <p:cNvSpPr>
            <a:spLocks noGrp="1" noChangeArrowheads="1"/>
          </p:cNvSpPr>
          <p:nvPr>
            <p:ph type="title"/>
          </p:nvPr>
        </p:nvSpPr>
        <p:spPr/>
        <p:txBody>
          <a:bodyPr/>
          <a:lstStyle/>
          <a:p>
            <a:r>
              <a:rPr lang="en-US"/>
              <a:t>Viewing a Web Page (continued)</a:t>
            </a:r>
          </a:p>
        </p:txBody>
      </p:sp>
      <p:sp>
        <p:nvSpPr>
          <p:cNvPr id="152579" name="Rectangle 3"/>
          <p:cNvSpPr>
            <a:spLocks noGrp="1" noChangeArrowheads="1"/>
          </p:cNvSpPr>
          <p:nvPr>
            <p:ph type="body" idx="1"/>
          </p:nvPr>
        </p:nvSpPr>
        <p:spPr>
          <a:xfrm>
            <a:off x="838200" y="2362200"/>
            <a:ext cx="7693025" cy="3962400"/>
          </a:xfrm>
          <a:noFill/>
        </p:spPr>
        <p:txBody>
          <a:bodyPr/>
          <a:lstStyle/>
          <a:p>
            <a:r>
              <a:rPr lang="en-US" sz="2400"/>
              <a:t>To find a Web page, the Web uses an address system</a:t>
            </a:r>
          </a:p>
          <a:p>
            <a:r>
              <a:rPr lang="en-US" sz="2400"/>
              <a:t>To view Web pages, you need special software called a Web browser. </a:t>
            </a:r>
          </a:p>
          <a:p>
            <a:r>
              <a:rPr lang="en-US" sz="2400"/>
              <a:t>To go to a specific Web page, you click the Address bar in your browser, type the URL, and then click the Go button or press the Enter key</a:t>
            </a:r>
          </a:p>
          <a:p>
            <a:r>
              <a:rPr lang="en-US" sz="2400"/>
              <a:t>Click the Home Page button to load your home page, which is the first page that opens when you start your browser.</a:t>
            </a:r>
          </a:p>
          <a:p>
            <a:endParaRPr lang="en-US" sz="2400"/>
          </a:p>
          <a:p>
            <a:endParaRPr lang="en-US" sz="2400"/>
          </a:p>
          <a:p>
            <a:endParaRPr lang="en-US" sz="2400"/>
          </a:p>
        </p:txBody>
      </p:sp>
    </p:spTree>
  </p:cSld>
  <p:clrMapOvr>
    <a:masterClrMapping/>
  </p:clrMapOv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761E66BD-7F4B-4202-8B27-CD5C75EBF776}" type="slidenum">
              <a:rPr lang="en-US"/>
              <a:pPr/>
              <a:t>16</a:t>
            </a:fld>
            <a:endParaRPr lang="en-US"/>
          </a:p>
        </p:txBody>
      </p:sp>
      <p:sp>
        <p:nvSpPr>
          <p:cNvPr id="79874" name="AutoShape 2"/>
          <p:cNvSpPr>
            <a:spLocks noGrp="1" noChangeArrowheads="1"/>
          </p:cNvSpPr>
          <p:nvPr>
            <p:ph type="title"/>
          </p:nvPr>
        </p:nvSpPr>
        <p:spPr/>
        <p:txBody>
          <a:bodyPr/>
          <a:lstStyle/>
          <a:p>
            <a:r>
              <a:rPr lang="en-US"/>
              <a:t>Summary</a:t>
            </a:r>
          </a:p>
        </p:txBody>
      </p:sp>
      <p:sp>
        <p:nvSpPr>
          <p:cNvPr id="79875" name="Rectangle 3"/>
          <p:cNvSpPr>
            <a:spLocks noGrp="1" noChangeArrowheads="1"/>
          </p:cNvSpPr>
          <p:nvPr>
            <p:ph type="body" idx="1"/>
          </p:nvPr>
        </p:nvSpPr>
        <p:spPr>
          <a:xfrm>
            <a:off x="838200" y="2362200"/>
            <a:ext cx="8001000" cy="4114800"/>
          </a:xfrm>
        </p:spPr>
        <p:txBody>
          <a:bodyPr/>
          <a:lstStyle/>
          <a:p>
            <a:pPr>
              <a:lnSpc>
                <a:spcPct val="90000"/>
              </a:lnSpc>
            </a:pPr>
            <a:r>
              <a:rPr lang="en-US" sz="2400"/>
              <a:t>Microsoft Office 2007 is a combination of programs that can include a word-processor program, a spreadsheet program, a database program, a presentation program, a schedule/organizer program, and a desktop publishing program. The files of these programs can be used together.</a:t>
            </a:r>
          </a:p>
          <a:p>
            <a:pPr>
              <a:lnSpc>
                <a:spcPct val="90000"/>
              </a:lnSpc>
            </a:pPr>
            <a:r>
              <a:rPr lang="en-US" sz="2400"/>
              <a:t>Office programs can be started by clicking the Start button, clicking All Programs, clicking Microsoft Office, and then clicking the program name.</a:t>
            </a:r>
          </a:p>
          <a:p>
            <a:pPr>
              <a:lnSpc>
                <a:spcPct val="90000"/>
              </a:lnSpc>
            </a:pPr>
            <a:r>
              <a:rPr lang="en-US" sz="2400"/>
              <a:t>The basic parts of the program window are similar in all of the Office programs.</a:t>
            </a:r>
          </a:p>
          <a:p>
            <a:pPr>
              <a:lnSpc>
                <a:spcPct val="90000"/>
              </a:lnSpc>
            </a:pPr>
            <a:endParaRPr lang="en-US" sz="2400"/>
          </a:p>
        </p:txBody>
      </p:sp>
    </p:spTree>
  </p:cSld>
  <p:clrMapOvr>
    <a:masterClrMapping/>
  </p:clrMapOv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D6A0C9DA-BA01-440E-A065-8B12495572BC}" type="slidenum">
              <a:rPr lang="en-US"/>
              <a:pPr/>
              <a:t>17</a:t>
            </a:fld>
            <a:endParaRPr lang="en-US"/>
          </a:p>
        </p:txBody>
      </p:sp>
      <p:sp>
        <p:nvSpPr>
          <p:cNvPr id="136194" name="AutoShape 2"/>
          <p:cNvSpPr>
            <a:spLocks noGrp="1" noChangeArrowheads="1"/>
          </p:cNvSpPr>
          <p:nvPr>
            <p:ph type="title"/>
          </p:nvPr>
        </p:nvSpPr>
        <p:spPr/>
        <p:txBody>
          <a:bodyPr/>
          <a:lstStyle/>
          <a:p>
            <a:r>
              <a:rPr lang="en-US"/>
              <a:t>Summary (continued)</a:t>
            </a:r>
          </a:p>
        </p:txBody>
      </p:sp>
      <p:sp>
        <p:nvSpPr>
          <p:cNvPr id="136195" name="Rectangle 3"/>
          <p:cNvSpPr>
            <a:spLocks noGrp="1" noChangeArrowheads="1"/>
          </p:cNvSpPr>
          <p:nvPr>
            <p:ph type="body" idx="1"/>
          </p:nvPr>
        </p:nvSpPr>
        <p:spPr>
          <a:xfrm>
            <a:off x="838200" y="2362200"/>
            <a:ext cx="8001000" cy="4114800"/>
          </a:xfrm>
        </p:spPr>
        <p:txBody>
          <a:bodyPr/>
          <a:lstStyle/>
          <a:p>
            <a:pPr>
              <a:lnSpc>
                <a:spcPct val="80000"/>
              </a:lnSpc>
            </a:pPr>
            <a:r>
              <a:rPr lang="en-US" sz="2400"/>
              <a:t>The Ribbon is “command central” for all the Office programs. Commands are organized in groups on tabs on the Ribbon. You click a button to choose the command you want. Some buttons open a menu of additional commands or a gallery of options.</a:t>
            </a:r>
          </a:p>
          <a:p>
            <a:pPr>
              <a:lnSpc>
                <a:spcPct val="80000"/>
              </a:lnSpc>
            </a:pPr>
            <a:r>
              <a:rPr lang="en-US" sz="2400"/>
              <a:t>Contextual tabs on the Ribbon, the Mini toolbar, and shortcut menus are tools that appear when you work with a specific object in the program window.</a:t>
            </a:r>
          </a:p>
          <a:p>
            <a:pPr>
              <a:lnSpc>
                <a:spcPct val="80000"/>
              </a:lnSpc>
            </a:pPr>
            <a:r>
              <a:rPr lang="en-US" sz="2400"/>
              <a:t>You can open an existing file from the Office menu. The Open dialog box appears, enabling you to open a file from any available disk or directory. No matter which Office program you are using, the files are opened, saved, and closed the same way.</a:t>
            </a:r>
          </a:p>
          <a:p>
            <a:pPr>
              <a:lnSpc>
                <a:spcPct val="80000"/>
              </a:lnSpc>
            </a:pPr>
            <a:endParaRPr lang="en-US" sz="2400"/>
          </a:p>
          <a:p>
            <a:pPr>
              <a:lnSpc>
                <a:spcPct val="80000"/>
              </a:lnSpc>
            </a:pPr>
            <a:endParaRPr lang="en-US" sz="2400"/>
          </a:p>
        </p:txBody>
      </p:sp>
    </p:spTree>
  </p:cSld>
  <p:clrMapOvr>
    <a:masterClrMapping/>
  </p:clrMapOv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8F2361FB-F951-45B0-851C-9D370679C6E4}" type="slidenum">
              <a:rPr lang="en-US"/>
              <a:pPr/>
              <a:t>18</a:t>
            </a:fld>
            <a:endParaRPr lang="en-US"/>
          </a:p>
        </p:txBody>
      </p:sp>
      <p:sp>
        <p:nvSpPr>
          <p:cNvPr id="137218" name="AutoShape 2"/>
          <p:cNvSpPr>
            <a:spLocks noGrp="1" noChangeArrowheads="1"/>
          </p:cNvSpPr>
          <p:nvPr>
            <p:ph type="title"/>
          </p:nvPr>
        </p:nvSpPr>
        <p:spPr/>
        <p:txBody>
          <a:bodyPr/>
          <a:lstStyle/>
          <a:p>
            <a:r>
              <a:rPr lang="en-US"/>
              <a:t>Summary (continued)</a:t>
            </a:r>
          </a:p>
        </p:txBody>
      </p:sp>
      <p:sp>
        <p:nvSpPr>
          <p:cNvPr id="137219" name="Rectangle 3"/>
          <p:cNvSpPr>
            <a:spLocks noGrp="1" noChangeArrowheads="1"/>
          </p:cNvSpPr>
          <p:nvPr>
            <p:ph type="body" idx="1"/>
          </p:nvPr>
        </p:nvSpPr>
        <p:spPr>
          <a:xfrm>
            <a:off x="838200" y="2362200"/>
            <a:ext cx="8001000" cy="4114800"/>
          </a:xfrm>
        </p:spPr>
        <p:txBody>
          <a:bodyPr/>
          <a:lstStyle/>
          <a:p>
            <a:pPr>
              <a:lnSpc>
                <a:spcPct val="90000"/>
              </a:lnSpc>
            </a:pPr>
            <a:r>
              <a:rPr lang="en-US" sz="2000"/>
              <a:t>Open recently used files quickly by clicking the file name in the Recent Documents list on the right side of the Office menu. You can also click the Start button, and then click Recent Items to list the most recently used files.</a:t>
            </a:r>
          </a:p>
          <a:p>
            <a:pPr>
              <a:lnSpc>
                <a:spcPct val="90000"/>
              </a:lnSpc>
            </a:pPr>
            <a:r>
              <a:rPr lang="en-US" sz="2000"/>
              <a:t>To exit an Office program, click the Office Button and click the Exit button, or click the Close button on the program window title bar.</a:t>
            </a:r>
          </a:p>
          <a:p>
            <a:pPr>
              <a:lnSpc>
                <a:spcPct val="90000"/>
              </a:lnSpc>
            </a:pPr>
            <a:r>
              <a:rPr lang="en-US" sz="2000"/>
              <a:t>The Office Help system provides additional information about the many features of the Office programs. If your computer is connected to the Internet, you see Help topics and additional information from Microsoft Office Online.</a:t>
            </a:r>
          </a:p>
          <a:p>
            <a:pPr>
              <a:lnSpc>
                <a:spcPct val="90000"/>
              </a:lnSpc>
            </a:pPr>
            <a:r>
              <a:rPr lang="en-US" sz="2000"/>
              <a:t>Internet Explorer is a Web browser used to view Web pages.</a:t>
            </a:r>
          </a:p>
          <a:p>
            <a:pPr>
              <a:lnSpc>
                <a:spcPct val="90000"/>
              </a:lnSpc>
            </a:pPr>
            <a:endParaRPr lang="en-US" sz="2000"/>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98B908EC-57E9-4B23-B8E5-679590BFE536}" type="slidenum">
              <a:rPr lang="en-US"/>
              <a:pPr/>
              <a:t>2</a:t>
            </a:fld>
            <a:endParaRPr lang="en-US"/>
          </a:p>
        </p:txBody>
      </p:sp>
      <p:sp>
        <p:nvSpPr>
          <p:cNvPr id="41986" name="AutoShape 2"/>
          <p:cNvSpPr>
            <a:spLocks noGrp="1" noChangeArrowheads="1"/>
          </p:cNvSpPr>
          <p:nvPr>
            <p:ph type="title"/>
          </p:nvPr>
        </p:nvSpPr>
        <p:spPr/>
        <p:txBody>
          <a:bodyPr/>
          <a:lstStyle/>
          <a:p>
            <a:r>
              <a:rPr lang="en-US"/>
              <a:t>Objectives</a:t>
            </a:r>
          </a:p>
        </p:txBody>
      </p:sp>
      <p:sp>
        <p:nvSpPr>
          <p:cNvPr id="41987" name="Rectangle 3"/>
          <p:cNvSpPr>
            <a:spLocks noGrp="1" noChangeArrowheads="1"/>
          </p:cNvSpPr>
          <p:nvPr>
            <p:ph type="body" idx="1"/>
          </p:nvPr>
        </p:nvSpPr>
        <p:spPr/>
        <p:txBody>
          <a:bodyPr/>
          <a:lstStyle/>
          <a:p>
            <a:pPr>
              <a:lnSpc>
                <a:spcPct val="90000"/>
              </a:lnSpc>
            </a:pPr>
            <a:r>
              <a:rPr lang="en-US"/>
              <a:t>Explain the concept of an integrated software package.</a:t>
            </a:r>
          </a:p>
          <a:p>
            <a:pPr>
              <a:lnSpc>
                <a:spcPct val="90000"/>
              </a:lnSpc>
            </a:pPr>
            <a:r>
              <a:rPr lang="en-US"/>
              <a:t>Start an Office program from Windows.</a:t>
            </a:r>
          </a:p>
          <a:p>
            <a:pPr>
              <a:lnSpc>
                <a:spcPct val="90000"/>
              </a:lnSpc>
            </a:pPr>
            <a:r>
              <a:rPr lang="en-US"/>
              <a:t>Explain the features of the program window.</a:t>
            </a:r>
          </a:p>
          <a:p>
            <a:pPr>
              <a:lnSpc>
                <a:spcPct val="90000"/>
              </a:lnSpc>
            </a:pPr>
            <a:r>
              <a:rPr lang="en-US"/>
              <a:t>Know how to use the Ribbon and contextual tools.</a:t>
            </a:r>
          </a:p>
          <a:p>
            <a:pPr>
              <a:lnSpc>
                <a:spcPct val="90000"/>
              </a:lnSpc>
            </a:pPr>
            <a:r>
              <a:rPr lang="en-US"/>
              <a:t>Open an existing Office file.</a:t>
            </a:r>
          </a:p>
          <a:p>
            <a:pPr>
              <a:lnSpc>
                <a:spcPct val="90000"/>
              </a:lnSpc>
            </a:pPr>
            <a:endParaRPr lang="en-US"/>
          </a:p>
          <a:p>
            <a:pPr>
              <a:lnSpc>
                <a:spcPct val="90000"/>
              </a:lnSpc>
            </a:pPr>
            <a:endParaRPr lang="en-US"/>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F0BB474D-BABD-4A7A-A726-F408B29EA533}" type="slidenum">
              <a:rPr lang="en-US"/>
              <a:pPr/>
              <a:t>3</a:t>
            </a:fld>
            <a:endParaRPr lang="en-US"/>
          </a:p>
        </p:txBody>
      </p:sp>
      <p:sp>
        <p:nvSpPr>
          <p:cNvPr id="119810" name="AutoShape 2"/>
          <p:cNvSpPr>
            <a:spLocks noGrp="1" noChangeArrowheads="1"/>
          </p:cNvSpPr>
          <p:nvPr>
            <p:ph type="title"/>
          </p:nvPr>
        </p:nvSpPr>
        <p:spPr/>
        <p:txBody>
          <a:bodyPr/>
          <a:lstStyle/>
          <a:p>
            <a:r>
              <a:rPr lang="en-US"/>
              <a:t>Objectives (continued)</a:t>
            </a:r>
          </a:p>
        </p:txBody>
      </p:sp>
      <p:sp>
        <p:nvSpPr>
          <p:cNvPr id="119811" name="Rectangle 3"/>
          <p:cNvSpPr>
            <a:spLocks noGrp="1" noChangeArrowheads="1"/>
          </p:cNvSpPr>
          <p:nvPr>
            <p:ph type="body" idx="1"/>
          </p:nvPr>
        </p:nvSpPr>
        <p:spPr/>
        <p:txBody>
          <a:bodyPr/>
          <a:lstStyle/>
          <a:p>
            <a:pPr>
              <a:lnSpc>
                <a:spcPct val="90000"/>
              </a:lnSpc>
            </a:pPr>
            <a:r>
              <a:rPr lang="en-US"/>
              <a:t>Save and close an Office file.</a:t>
            </a:r>
          </a:p>
          <a:p>
            <a:pPr>
              <a:lnSpc>
                <a:spcPct val="90000"/>
              </a:lnSpc>
            </a:pPr>
            <a:r>
              <a:rPr lang="en-US"/>
              <a:t>Know the shortcuts for opening recently used files.</a:t>
            </a:r>
          </a:p>
          <a:p>
            <a:pPr>
              <a:lnSpc>
                <a:spcPct val="90000"/>
              </a:lnSpc>
            </a:pPr>
            <a:r>
              <a:rPr lang="en-US"/>
              <a:t>Use the Office Help system.</a:t>
            </a:r>
          </a:p>
          <a:p>
            <a:pPr>
              <a:lnSpc>
                <a:spcPct val="90000"/>
              </a:lnSpc>
            </a:pPr>
            <a:r>
              <a:rPr lang="en-US"/>
              <a:t>Exit an Office program.</a:t>
            </a:r>
          </a:p>
          <a:p>
            <a:pPr>
              <a:lnSpc>
                <a:spcPct val="90000"/>
              </a:lnSpc>
            </a:pPr>
            <a:r>
              <a:rPr lang="en-US"/>
              <a:t>Use a Web browser to visit a Web site.</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r>
              <a:rPr lang="en-US"/>
              <a:t>Pasewark &amp; Pasewark</a:t>
            </a:r>
          </a:p>
        </p:txBody>
      </p:sp>
      <p:sp>
        <p:nvSpPr>
          <p:cNvPr id="6" name="Footer Placeholder 5"/>
          <p:cNvSpPr>
            <a:spLocks noGrp="1"/>
          </p:cNvSpPr>
          <p:nvPr>
            <p:ph type="ftr" sz="quarter" idx="11"/>
          </p:nvPr>
        </p:nvSpPr>
        <p:spPr/>
        <p:txBody>
          <a:bodyPr/>
          <a:lstStyle/>
          <a:p>
            <a:r>
              <a:rPr lang="en-US"/>
              <a:t>Microsoft Office 2007:  Introductory                </a:t>
            </a:r>
          </a:p>
        </p:txBody>
      </p:sp>
      <p:sp>
        <p:nvSpPr>
          <p:cNvPr id="7" name="Slide Number Placeholder 6"/>
          <p:cNvSpPr>
            <a:spLocks noGrp="1"/>
          </p:cNvSpPr>
          <p:nvPr>
            <p:ph type="sldNum" sz="quarter" idx="12"/>
          </p:nvPr>
        </p:nvSpPr>
        <p:spPr/>
        <p:txBody>
          <a:bodyPr/>
          <a:lstStyle/>
          <a:p>
            <a:fld id="{3D26A41C-B129-4894-A09A-088BD2E2A3DC}" type="slidenum">
              <a:rPr lang="en-US"/>
              <a:pPr/>
              <a:t>4</a:t>
            </a:fld>
            <a:endParaRPr lang="en-US"/>
          </a:p>
        </p:txBody>
      </p:sp>
      <p:sp>
        <p:nvSpPr>
          <p:cNvPr id="43010" name="AutoShape 2"/>
          <p:cNvSpPr>
            <a:spLocks noGrp="1" noChangeArrowheads="1"/>
          </p:cNvSpPr>
          <p:nvPr>
            <p:ph type="title"/>
          </p:nvPr>
        </p:nvSpPr>
        <p:spPr/>
        <p:txBody>
          <a:bodyPr/>
          <a:lstStyle/>
          <a:p>
            <a:r>
              <a:rPr lang="en-US"/>
              <a:t>Vocabulary</a:t>
            </a:r>
          </a:p>
        </p:txBody>
      </p:sp>
      <p:sp>
        <p:nvSpPr>
          <p:cNvPr id="43011" name="Rectangle 3"/>
          <p:cNvSpPr>
            <a:spLocks noGrp="1" noChangeArrowheads="1"/>
          </p:cNvSpPr>
          <p:nvPr>
            <p:ph type="body" sz="half" idx="1"/>
          </p:nvPr>
        </p:nvSpPr>
        <p:spPr>
          <a:xfrm>
            <a:off x="838200" y="2438400"/>
            <a:ext cx="3770313" cy="3724275"/>
          </a:xfrm>
        </p:spPr>
        <p:txBody>
          <a:bodyPr/>
          <a:lstStyle/>
          <a:p>
            <a:pPr>
              <a:lnSpc>
                <a:spcPct val="90000"/>
              </a:lnSpc>
            </a:pPr>
            <a:r>
              <a:rPr lang="en-US" sz="2400"/>
              <a:t>Button </a:t>
            </a:r>
          </a:p>
          <a:p>
            <a:pPr>
              <a:lnSpc>
                <a:spcPct val="90000"/>
              </a:lnSpc>
            </a:pPr>
            <a:r>
              <a:rPr lang="en-US" sz="2400"/>
              <a:t>Contextual tab </a:t>
            </a:r>
          </a:p>
          <a:p>
            <a:pPr>
              <a:lnSpc>
                <a:spcPct val="90000"/>
              </a:lnSpc>
            </a:pPr>
            <a:r>
              <a:rPr lang="en-US" sz="2400"/>
              <a:t>Dialog box </a:t>
            </a:r>
          </a:p>
          <a:p>
            <a:pPr>
              <a:lnSpc>
                <a:spcPct val="90000"/>
              </a:lnSpc>
            </a:pPr>
            <a:r>
              <a:rPr lang="en-US" sz="2400"/>
              <a:t>File extension </a:t>
            </a:r>
          </a:p>
          <a:p>
            <a:pPr>
              <a:lnSpc>
                <a:spcPct val="90000"/>
              </a:lnSpc>
            </a:pPr>
            <a:r>
              <a:rPr lang="en-US" sz="2400"/>
              <a:t>Gallery </a:t>
            </a:r>
          </a:p>
          <a:p>
            <a:pPr>
              <a:lnSpc>
                <a:spcPct val="90000"/>
              </a:lnSpc>
            </a:pPr>
            <a:r>
              <a:rPr lang="en-US" sz="2400"/>
              <a:t>Group </a:t>
            </a:r>
          </a:p>
          <a:p>
            <a:pPr>
              <a:lnSpc>
                <a:spcPct val="90000"/>
              </a:lnSpc>
            </a:pPr>
            <a:r>
              <a:rPr lang="en-US" sz="2400"/>
              <a:t>Home page </a:t>
            </a:r>
          </a:p>
          <a:p>
            <a:pPr>
              <a:lnSpc>
                <a:spcPct val="90000"/>
              </a:lnSpc>
            </a:pPr>
            <a:r>
              <a:rPr lang="en-US" sz="2400"/>
              <a:t>Icon </a:t>
            </a:r>
          </a:p>
          <a:p>
            <a:pPr>
              <a:lnSpc>
                <a:spcPct val="90000"/>
              </a:lnSpc>
            </a:pPr>
            <a:r>
              <a:rPr lang="en-US" sz="2400"/>
              <a:t>Insertion point </a:t>
            </a:r>
          </a:p>
          <a:p>
            <a:pPr>
              <a:lnSpc>
                <a:spcPct val="90000"/>
              </a:lnSpc>
            </a:pPr>
            <a:endParaRPr lang="en-US" sz="2400"/>
          </a:p>
        </p:txBody>
      </p:sp>
      <p:sp>
        <p:nvSpPr>
          <p:cNvPr id="43014" name="Rectangle 6"/>
          <p:cNvSpPr>
            <a:spLocks noGrp="1" noChangeArrowheads="1"/>
          </p:cNvSpPr>
          <p:nvPr>
            <p:ph type="body" sz="half" idx="2"/>
          </p:nvPr>
        </p:nvSpPr>
        <p:spPr/>
        <p:txBody>
          <a:bodyPr/>
          <a:lstStyle/>
          <a:p>
            <a:pPr>
              <a:lnSpc>
                <a:spcPct val="90000"/>
              </a:lnSpc>
            </a:pPr>
            <a:r>
              <a:rPr lang="en-US" sz="2400"/>
              <a:t>Internet </a:t>
            </a:r>
          </a:p>
          <a:p>
            <a:pPr>
              <a:lnSpc>
                <a:spcPct val="90000"/>
              </a:lnSpc>
            </a:pPr>
            <a:r>
              <a:rPr lang="en-US" sz="2400"/>
              <a:t>Link </a:t>
            </a:r>
          </a:p>
          <a:p>
            <a:pPr>
              <a:lnSpc>
                <a:spcPct val="90000"/>
              </a:lnSpc>
            </a:pPr>
            <a:r>
              <a:rPr lang="en-US" sz="2400"/>
              <a:t>Live Preview </a:t>
            </a:r>
          </a:p>
          <a:p>
            <a:pPr>
              <a:lnSpc>
                <a:spcPct val="90000"/>
              </a:lnSpc>
            </a:pPr>
            <a:r>
              <a:rPr lang="en-US" sz="2400"/>
              <a:t>Menu </a:t>
            </a:r>
          </a:p>
          <a:p>
            <a:pPr>
              <a:lnSpc>
                <a:spcPct val="90000"/>
              </a:lnSpc>
            </a:pPr>
            <a:r>
              <a:rPr lang="en-US" sz="2400"/>
              <a:t>Microsoft Office 2007 (Office) </a:t>
            </a:r>
          </a:p>
          <a:p>
            <a:pPr>
              <a:lnSpc>
                <a:spcPct val="90000"/>
              </a:lnSpc>
            </a:pPr>
            <a:r>
              <a:rPr lang="en-US" sz="2400"/>
              <a:t>Mini toolbar </a:t>
            </a:r>
          </a:p>
          <a:p>
            <a:pPr>
              <a:lnSpc>
                <a:spcPct val="90000"/>
              </a:lnSpc>
            </a:pPr>
            <a:r>
              <a:rPr lang="en-US" sz="2400"/>
              <a:t>Office Button </a:t>
            </a:r>
          </a:p>
          <a:p>
            <a:pPr>
              <a:lnSpc>
                <a:spcPct val="90000"/>
              </a:lnSpc>
            </a:pPr>
            <a:r>
              <a:rPr lang="en-US" sz="2400"/>
              <a:t>Program window </a:t>
            </a:r>
          </a:p>
          <a:p>
            <a:pPr>
              <a:lnSpc>
                <a:spcPct val="90000"/>
              </a:lnSpc>
              <a:buFont typeface="Wingdings" pitchFamily="2" charset="2"/>
              <a:buNone/>
            </a:pPr>
            <a:endParaRPr lang="en-US" sz="2400"/>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r>
              <a:rPr lang="en-US"/>
              <a:t>Pasewark &amp; Pasewark</a:t>
            </a:r>
          </a:p>
        </p:txBody>
      </p:sp>
      <p:sp>
        <p:nvSpPr>
          <p:cNvPr id="6" name="Footer Placeholder 5"/>
          <p:cNvSpPr>
            <a:spLocks noGrp="1"/>
          </p:cNvSpPr>
          <p:nvPr>
            <p:ph type="ftr" sz="quarter" idx="11"/>
          </p:nvPr>
        </p:nvSpPr>
        <p:spPr/>
        <p:txBody>
          <a:bodyPr/>
          <a:lstStyle/>
          <a:p>
            <a:r>
              <a:rPr lang="en-US"/>
              <a:t>Microsoft Office 2007:  Introductory                </a:t>
            </a:r>
          </a:p>
        </p:txBody>
      </p:sp>
      <p:sp>
        <p:nvSpPr>
          <p:cNvPr id="7" name="Slide Number Placeholder 6"/>
          <p:cNvSpPr>
            <a:spLocks noGrp="1"/>
          </p:cNvSpPr>
          <p:nvPr>
            <p:ph type="sldNum" sz="quarter" idx="12"/>
          </p:nvPr>
        </p:nvSpPr>
        <p:spPr/>
        <p:txBody>
          <a:bodyPr/>
          <a:lstStyle/>
          <a:p>
            <a:fld id="{0ECE5A9A-1CAB-4BDD-9531-AAB69AA4BE2C}" type="slidenum">
              <a:rPr lang="en-US"/>
              <a:pPr/>
              <a:t>5</a:t>
            </a:fld>
            <a:endParaRPr lang="en-US"/>
          </a:p>
        </p:txBody>
      </p:sp>
      <p:sp>
        <p:nvSpPr>
          <p:cNvPr id="147458" name="AutoShape 2"/>
          <p:cNvSpPr>
            <a:spLocks noGrp="1" noChangeArrowheads="1"/>
          </p:cNvSpPr>
          <p:nvPr>
            <p:ph type="title"/>
          </p:nvPr>
        </p:nvSpPr>
        <p:spPr/>
        <p:txBody>
          <a:bodyPr/>
          <a:lstStyle/>
          <a:p>
            <a:r>
              <a:rPr lang="en-US"/>
              <a:t>Vocabulary (continued)</a:t>
            </a:r>
          </a:p>
        </p:txBody>
      </p:sp>
      <p:sp>
        <p:nvSpPr>
          <p:cNvPr id="147459" name="Rectangle 3"/>
          <p:cNvSpPr>
            <a:spLocks noGrp="1" noChangeArrowheads="1"/>
          </p:cNvSpPr>
          <p:nvPr>
            <p:ph type="body" sz="half" idx="1"/>
          </p:nvPr>
        </p:nvSpPr>
        <p:spPr>
          <a:xfrm>
            <a:off x="838200" y="2438400"/>
            <a:ext cx="3770313" cy="3724275"/>
          </a:xfrm>
        </p:spPr>
        <p:txBody>
          <a:bodyPr/>
          <a:lstStyle/>
          <a:p>
            <a:r>
              <a:rPr lang="en-US" sz="2400"/>
              <a:t>Quick Access Toolbar </a:t>
            </a:r>
          </a:p>
          <a:p>
            <a:r>
              <a:rPr lang="en-US" sz="2400"/>
              <a:t>Ribbon </a:t>
            </a:r>
          </a:p>
          <a:p>
            <a:r>
              <a:rPr lang="en-US" sz="2400"/>
              <a:t>ScreenTip </a:t>
            </a:r>
          </a:p>
          <a:p>
            <a:r>
              <a:rPr lang="en-US" sz="2400"/>
              <a:t>Scroll bar </a:t>
            </a:r>
          </a:p>
          <a:p>
            <a:r>
              <a:rPr lang="en-US" sz="2400"/>
              <a:t>Shortcut menu </a:t>
            </a:r>
          </a:p>
          <a:p>
            <a:r>
              <a:rPr lang="en-US" sz="2400"/>
              <a:t>Sizing button </a:t>
            </a:r>
          </a:p>
          <a:p>
            <a:r>
              <a:rPr lang="en-US" sz="2400"/>
              <a:t>Status bar </a:t>
            </a:r>
          </a:p>
          <a:p>
            <a:r>
              <a:rPr lang="en-US" sz="2400"/>
              <a:t>Tab </a:t>
            </a:r>
          </a:p>
          <a:p>
            <a:endParaRPr lang="en-US" sz="2400"/>
          </a:p>
          <a:p>
            <a:endParaRPr lang="en-US" sz="2400"/>
          </a:p>
        </p:txBody>
      </p:sp>
      <p:sp>
        <p:nvSpPr>
          <p:cNvPr id="147460" name="Rectangle 4"/>
          <p:cNvSpPr>
            <a:spLocks noGrp="1" noChangeArrowheads="1"/>
          </p:cNvSpPr>
          <p:nvPr>
            <p:ph type="body" sz="half" idx="2"/>
          </p:nvPr>
        </p:nvSpPr>
        <p:spPr/>
        <p:txBody>
          <a:bodyPr/>
          <a:lstStyle/>
          <a:p>
            <a:r>
              <a:rPr lang="en-US" sz="2400"/>
              <a:t>Task pane </a:t>
            </a:r>
          </a:p>
          <a:p>
            <a:r>
              <a:rPr lang="en-US" sz="2400"/>
              <a:t>Title bar </a:t>
            </a:r>
          </a:p>
          <a:p>
            <a:r>
              <a:rPr lang="en-US" sz="2400"/>
              <a:t>Toolbar </a:t>
            </a:r>
          </a:p>
          <a:p>
            <a:r>
              <a:rPr lang="en-US" sz="2400"/>
              <a:t>Uniform Resource Locator (URL) </a:t>
            </a:r>
          </a:p>
          <a:p>
            <a:r>
              <a:rPr lang="en-US" sz="2400"/>
              <a:t>Web browser </a:t>
            </a:r>
          </a:p>
          <a:p>
            <a:r>
              <a:rPr lang="en-US" sz="2400"/>
              <a:t>Work area </a:t>
            </a:r>
          </a:p>
          <a:p>
            <a:r>
              <a:rPr lang="en-US" sz="2400"/>
              <a:t>World Wide Web (Web) </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07AF3022-460D-4B72-A3C1-DEBB8BADC3BE}" type="slidenum">
              <a:rPr lang="en-US"/>
              <a:pPr/>
              <a:t>6</a:t>
            </a:fld>
            <a:endParaRPr lang="en-US"/>
          </a:p>
        </p:txBody>
      </p:sp>
      <p:sp>
        <p:nvSpPr>
          <p:cNvPr id="45058" name="AutoShape 2"/>
          <p:cNvSpPr>
            <a:spLocks noGrp="1" noChangeArrowheads="1"/>
          </p:cNvSpPr>
          <p:nvPr>
            <p:ph type="title"/>
          </p:nvPr>
        </p:nvSpPr>
        <p:spPr>
          <a:xfrm>
            <a:off x="762000" y="762000"/>
            <a:ext cx="8153400" cy="1143000"/>
          </a:xfrm>
        </p:spPr>
        <p:txBody>
          <a:bodyPr/>
          <a:lstStyle/>
          <a:p>
            <a:r>
              <a:rPr lang="en-US"/>
              <a:t>Introducing Microsoft Office 2007</a:t>
            </a:r>
          </a:p>
        </p:txBody>
      </p:sp>
      <p:sp>
        <p:nvSpPr>
          <p:cNvPr id="45059" name="Rectangle 3"/>
          <p:cNvSpPr>
            <a:spLocks noGrp="1" noChangeArrowheads="1"/>
          </p:cNvSpPr>
          <p:nvPr>
            <p:ph type="body" idx="1"/>
          </p:nvPr>
        </p:nvSpPr>
        <p:spPr>
          <a:xfrm>
            <a:off x="838200" y="2362200"/>
            <a:ext cx="7693025" cy="3962400"/>
          </a:xfrm>
          <a:noFill/>
        </p:spPr>
        <p:txBody>
          <a:bodyPr/>
          <a:lstStyle/>
          <a:p>
            <a:pPr>
              <a:lnSpc>
                <a:spcPct val="80000"/>
              </a:lnSpc>
            </a:pPr>
            <a:r>
              <a:rPr lang="en-US"/>
              <a:t>Microsoft Office 2007 (or Office) is a collection of software programs.</a:t>
            </a:r>
          </a:p>
          <a:p>
            <a:pPr>
              <a:lnSpc>
                <a:spcPct val="80000"/>
              </a:lnSpc>
            </a:pPr>
            <a:r>
              <a:rPr lang="en-US"/>
              <a:t>Word is the word-processing program. </a:t>
            </a:r>
          </a:p>
          <a:p>
            <a:pPr>
              <a:lnSpc>
                <a:spcPct val="80000"/>
              </a:lnSpc>
            </a:pPr>
            <a:r>
              <a:rPr lang="en-US"/>
              <a:t>Excel is a spreadsheet program.</a:t>
            </a:r>
          </a:p>
          <a:p>
            <a:pPr>
              <a:lnSpc>
                <a:spcPct val="80000"/>
              </a:lnSpc>
            </a:pPr>
            <a:r>
              <a:rPr lang="en-US"/>
              <a:t>Access is a database program.</a:t>
            </a:r>
          </a:p>
          <a:p>
            <a:pPr>
              <a:lnSpc>
                <a:spcPct val="80000"/>
              </a:lnSpc>
            </a:pPr>
            <a:r>
              <a:rPr lang="en-US"/>
              <a:t>PowerPoint is the presentation program.</a:t>
            </a:r>
          </a:p>
          <a:p>
            <a:pPr>
              <a:lnSpc>
                <a:spcPct val="80000"/>
              </a:lnSpc>
            </a:pPr>
            <a:r>
              <a:rPr lang="en-US"/>
              <a:t>Outlook is the program used for e-mail, contacts, and scheduling. </a:t>
            </a:r>
          </a:p>
          <a:p>
            <a:pPr>
              <a:lnSpc>
                <a:spcPct val="80000"/>
              </a:lnSpc>
            </a:pPr>
            <a:r>
              <a:rPr lang="en-US"/>
              <a:t>Publisher is the desktop publishing program.</a:t>
            </a:r>
          </a:p>
          <a:p>
            <a:pPr>
              <a:lnSpc>
                <a:spcPct val="80000"/>
              </a:lnSpc>
            </a:pPr>
            <a:endParaRPr lang="en-US" sz="2400"/>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C49CACB5-4E14-4A0E-A7C3-1432F7F69088}" type="slidenum">
              <a:rPr lang="en-US"/>
              <a:pPr/>
              <a:t>7</a:t>
            </a:fld>
            <a:endParaRPr lang="en-US"/>
          </a:p>
        </p:txBody>
      </p:sp>
      <p:sp>
        <p:nvSpPr>
          <p:cNvPr id="148482" name="AutoShape 2"/>
          <p:cNvSpPr>
            <a:spLocks noGrp="1" noChangeArrowheads="1"/>
          </p:cNvSpPr>
          <p:nvPr>
            <p:ph type="title"/>
          </p:nvPr>
        </p:nvSpPr>
        <p:spPr>
          <a:xfrm>
            <a:off x="762000" y="762000"/>
            <a:ext cx="8153400" cy="1143000"/>
          </a:xfrm>
        </p:spPr>
        <p:txBody>
          <a:bodyPr/>
          <a:lstStyle/>
          <a:p>
            <a:r>
              <a:rPr lang="en-US" sz="3200"/>
              <a:t>Introducing Microsoft Office 2007 (continued)</a:t>
            </a:r>
          </a:p>
        </p:txBody>
      </p:sp>
      <p:sp>
        <p:nvSpPr>
          <p:cNvPr id="148483" name="Rectangle 3"/>
          <p:cNvSpPr>
            <a:spLocks noGrp="1" noChangeArrowheads="1"/>
          </p:cNvSpPr>
          <p:nvPr>
            <p:ph type="body" idx="1"/>
          </p:nvPr>
        </p:nvSpPr>
        <p:spPr>
          <a:xfrm>
            <a:off x="838200" y="2362200"/>
            <a:ext cx="7693025" cy="3962400"/>
          </a:xfrm>
          <a:noFill/>
        </p:spPr>
        <p:txBody>
          <a:bodyPr/>
          <a:lstStyle/>
          <a:p>
            <a:r>
              <a:rPr lang="en-US" sz="2400"/>
              <a:t>Starting an Office Program: To start an Office program, click the Start button on the taskbar, click All Programs, and then click Microsoft Office.</a:t>
            </a:r>
          </a:p>
          <a:p>
            <a:r>
              <a:rPr lang="en-US" sz="2400"/>
              <a:t>Exploring the Program Window: A program window is the rectangle that contains the open program, tools for working with the file, and the work area. </a:t>
            </a:r>
          </a:p>
          <a:p>
            <a:r>
              <a:rPr lang="en-US" sz="2400"/>
              <a:t>Using the Ribbon: The Ribbon is “command central” for the Office programs. The tabs on the Ribbon organize the commands into related tasks, and then into groups. </a:t>
            </a:r>
          </a:p>
          <a:p>
            <a:endParaRPr lang="en-US" sz="2400"/>
          </a:p>
          <a:p>
            <a:endParaRPr lang="en-US" sz="2400"/>
          </a:p>
        </p:txBody>
      </p:sp>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5DAB8448-613D-4B00-A964-1350B1AB830B}" type="slidenum">
              <a:rPr lang="en-US"/>
              <a:pPr/>
              <a:t>8</a:t>
            </a:fld>
            <a:endParaRPr lang="en-US"/>
          </a:p>
        </p:txBody>
      </p:sp>
      <p:sp>
        <p:nvSpPr>
          <p:cNvPr id="149506" name="AutoShape 2"/>
          <p:cNvSpPr>
            <a:spLocks noGrp="1" noChangeArrowheads="1"/>
          </p:cNvSpPr>
          <p:nvPr>
            <p:ph type="title"/>
          </p:nvPr>
        </p:nvSpPr>
        <p:spPr>
          <a:xfrm>
            <a:off x="762000" y="762000"/>
            <a:ext cx="8153400" cy="1143000"/>
          </a:xfrm>
        </p:spPr>
        <p:txBody>
          <a:bodyPr/>
          <a:lstStyle/>
          <a:p>
            <a:r>
              <a:rPr lang="en-US" sz="3200"/>
              <a:t>Introducing Microsoft Office 2007 (continued)</a:t>
            </a:r>
          </a:p>
        </p:txBody>
      </p:sp>
      <p:sp>
        <p:nvSpPr>
          <p:cNvPr id="149507" name="Rectangle 3"/>
          <p:cNvSpPr>
            <a:spLocks noGrp="1" noChangeArrowheads="1"/>
          </p:cNvSpPr>
          <p:nvPr>
            <p:ph type="body" idx="1"/>
          </p:nvPr>
        </p:nvSpPr>
        <p:spPr>
          <a:xfrm>
            <a:off x="838200" y="2362200"/>
            <a:ext cx="7693025" cy="3962400"/>
          </a:xfrm>
          <a:noFill/>
        </p:spPr>
        <p:txBody>
          <a:bodyPr/>
          <a:lstStyle/>
          <a:p>
            <a:pPr>
              <a:lnSpc>
                <a:spcPct val="80000"/>
              </a:lnSpc>
            </a:pPr>
            <a:r>
              <a:rPr lang="en-US" sz="2400"/>
              <a:t>Each button has an icon or words to remind you of its function. A gallery shows the options available for a command. Galleries can also appear directly on the Ribbon. </a:t>
            </a:r>
          </a:p>
          <a:p>
            <a:pPr>
              <a:lnSpc>
                <a:spcPct val="80000"/>
              </a:lnSpc>
            </a:pPr>
            <a:r>
              <a:rPr lang="en-US" sz="2400"/>
              <a:t>Live Preview lets you see how a gallery option affects your file without making the change.</a:t>
            </a:r>
          </a:p>
          <a:p>
            <a:pPr>
              <a:lnSpc>
                <a:spcPct val="80000"/>
              </a:lnSpc>
            </a:pPr>
            <a:r>
              <a:rPr lang="en-US" sz="2400"/>
              <a:t>The Dialog Box Launcher opens a dialog box or task pane to choose additional settings. </a:t>
            </a:r>
          </a:p>
          <a:p>
            <a:pPr>
              <a:lnSpc>
                <a:spcPct val="80000"/>
              </a:lnSpc>
            </a:pPr>
            <a:r>
              <a:rPr lang="en-US" sz="2400"/>
              <a:t>Understanding Contextual Tools:  Contextual tabs appear on the Ribbon only when you select certain items in a file.  A toolbar contains buttons that you can click to perform common tasks.</a:t>
            </a:r>
          </a:p>
          <a:p>
            <a:pPr>
              <a:lnSpc>
                <a:spcPct val="80000"/>
              </a:lnSpc>
            </a:pPr>
            <a:endParaRPr lang="en-US" sz="2400"/>
          </a:p>
          <a:p>
            <a:pPr>
              <a:lnSpc>
                <a:spcPct val="80000"/>
              </a:lnSpc>
            </a:pPr>
            <a:endParaRPr lang="en-US" sz="2400"/>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a:t>Pasewark &amp; Pasewark</a:t>
            </a:r>
          </a:p>
        </p:txBody>
      </p:sp>
      <p:sp>
        <p:nvSpPr>
          <p:cNvPr id="5" name="Footer Placeholder 4"/>
          <p:cNvSpPr>
            <a:spLocks noGrp="1"/>
          </p:cNvSpPr>
          <p:nvPr>
            <p:ph type="ftr" sz="quarter" idx="11"/>
          </p:nvPr>
        </p:nvSpPr>
        <p:spPr/>
        <p:txBody>
          <a:bodyPr/>
          <a:lstStyle/>
          <a:p>
            <a:r>
              <a:rPr lang="en-US"/>
              <a:t>Microsoft Office 2007:  Introductory                </a:t>
            </a:r>
          </a:p>
        </p:txBody>
      </p:sp>
      <p:sp>
        <p:nvSpPr>
          <p:cNvPr id="6" name="Slide Number Placeholder 5"/>
          <p:cNvSpPr>
            <a:spLocks noGrp="1"/>
          </p:cNvSpPr>
          <p:nvPr>
            <p:ph type="sldNum" sz="quarter" idx="12"/>
          </p:nvPr>
        </p:nvSpPr>
        <p:spPr/>
        <p:txBody>
          <a:bodyPr/>
          <a:lstStyle/>
          <a:p>
            <a:fld id="{4A24816F-3819-42DB-8B75-C6DBDB73BBD2}" type="slidenum">
              <a:rPr lang="en-US"/>
              <a:pPr/>
              <a:t>9</a:t>
            </a:fld>
            <a:endParaRPr lang="en-US"/>
          </a:p>
        </p:txBody>
      </p:sp>
      <p:sp>
        <p:nvSpPr>
          <p:cNvPr id="150530" name="AutoShape 2"/>
          <p:cNvSpPr>
            <a:spLocks noGrp="1" noChangeArrowheads="1"/>
          </p:cNvSpPr>
          <p:nvPr>
            <p:ph type="title"/>
          </p:nvPr>
        </p:nvSpPr>
        <p:spPr>
          <a:xfrm>
            <a:off x="762000" y="762000"/>
            <a:ext cx="8153400" cy="1143000"/>
          </a:xfrm>
        </p:spPr>
        <p:txBody>
          <a:bodyPr/>
          <a:lstStyle/>
          <a:p>
            <a:r>
              <a:rPr lang="en-US" sz="3200"/>
              <a:t>Introducing Microsoft Office 2007 (continued)</a:t>
            </a:r>
          </a:p>
        </p:txBody>
      </p:sp>
      <p:sp>
        <p:nvSpPr>
          <p:cNvPr id="150531" name="Rectangle 3"/>
          <p:cNvSpPr>
            <a:spLocks noGrp="1" noChangeArrowheads="1"/>
          </p:cNvSpPr>
          <p:nvPr>
            <p:ph type="body" idx="1"/>
          </p:nvPr>
        </p:nvSpPr>
        <p:spPr>
          <a:xfrm>
            <a:off x="838200" y="2362200"/>
            <a:ext cx="7693025" cy="3962400"/>
          </a:xfrm>
          <a:noFill/>
        </p:spPr>
        <p:txBody>
          <a:bodyPr/>
          <a:lstStyle/>
          <a:p>
            <a:pPr>
              <a:lnSpc>
                <a:spcPct val="90000"/>
              </a:lnSpc>
            </a:pPr>
            <a:r>
              <a:rPr lang="en-US"/>
              <a:t>The Ribbon is actually a large toolbar. Office 2007 also has a contextual toolbar, the Mini toolbar. It contains buttons for common formatting commands.</a:t>
            </a:r>
          </a:p>
          <a:p>
            <a:pPr>
              <a:lnSpc>
                <a:spcPct val="90000"/>
              </a:lnSpc>
            </a:pPr>
            <a:r>
              <a:rPr lang="en-US"/>
              <a:t>Shortcut menus appear when you right-click something in the program window. They contain lists of commands that you are most likely to use with the item or text you right-clicked.</a:t>
            </a:r>
          </a:p>
          <a:p>
            <a:pPr>
              <a:lnSpc>
                <a:spcPct val="90000"/>
              </a:lnSpc>
            </a:pPr>
            <a:endParaRPr lang="en-US"/>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Capsules">
  <a:themeElements>
    <a:clrScheme name="Capsules 1">
      <a:dk1>
        <a:srgbClr val="003366"/>
      </a:dk1>
      <a:lt1>
        <a:srgbClr val="FFFFFF"/>
      </a:lt1>
      <a:dk2>
        <a:srgbClr val="006666"/>
      </a:dk2>
      <a:lt2>
        <a:srgbClr val="666699"/>
      </a:lt2>
      <a:accent1>
        <a:srgbClr val="33CCCC"/>
      </a:accent1>
      <a:accent2>
        <a:srgbClr val="99CC99"/>
      </a:accent2>
      <a:accent3>
        <a:srgbClr val="FFFFFF"/>
      </a:accent3>
      <a:accent4>
        <a:srgbClr val="002A56"/>
      </a:accent4>
      <a:accent5>
        <a:srgbClr val="ADE2E2"/>
      </a:accent5>
      <a:accent6>
        <a:srgbClr val="8AB98A"/>
      </a:accent6>
      <a:hlink>
        <a:srgbClr val="003366"/>
      </a:hlink>
      <a:folHlink>
        <a:srgbClr val="CC99FF"/>
      </a:folHlink>
    </a:clrScheme>
    <a:fontScheme name="Capsules">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Capsules 1">
        <a:dk1>
          <a:srgbClr val="003366"/>
        </a:dk1>
        <a:lt1>
          <a:srgbClr val="FFFFFF"/>
        </a:lt1>
        <a:dk2>
          <a:srgbClr val="006666"/>
        </a:dk2>
        <a:lt2>
          <a:srgbClr val="666699"/>
        </a:lt2>
        <a:accent1>
          <a:srgbClr val="33CCCC"/>
        </a:accent1>
        <a:accent2>
          <a:srgbClr val="99CC99"/>
        </a:accent2>
        <a:accent3>
          <a:srgbClr val="FFFFFF"/>
        </a:accent3>
        <a:accent4>
          <a:srgbClr val="002A56"/>
        </a:accent4>
        <a:accent5>
          <a:srgbClr val="ADE2E2"/>
        </a:accent5>
        <a:accent6>
          <a:srgbClr val="8AB98A"/>
        </a:accent6>
        <a:hlink>
          <a:srgbClr val="003366"/>
        </a:hlink>
        <a:folHlink>
          <a:srgbClr val="CC99FF"/>
        </a:folHlink>
      </a:clrScheme>
      <a:clrMap bg1="lt1" tx1="dk1" bg2="lt2" tx2="dk2" accent1="accent1" accent2="accent2" accent3="accent3" accent4="accent4" accent5="accent5" accent6="accent6" hlink="hlink" folHlink="folHlink"/>
    </a:extraClrScheme>
    <a:extraClrScheme>
      <a:clrScheme name="Capsules 2">
        <a:dk1>
          <a:srgbClr val="000000"/>
        </a:dk1>
        <a:lt1>
          <a:srgbClr val="FFFFFF"/>
        </a:lt1>
        <a:dk2>
          <a:srgbClr val="000000"/>
        </a:dk2>
        <a:lt2>
          <a:srgbClr val="808000"/>
        </a:lt2>
        <a:accent1>
          <a:srgbClr val="FFCC99"/>
        </a:accent1>
        <a:accent2>
          <a:srgbClr val="99CC00"/>
        </a:accent2>
        <a:accent3>
          <a:srgbClr val="FFFFFF"/>
        </a:accent3>
        <a:accent4>
          <a:srgbClr val="000000"/>
        </a:accent4>
        <a:accent5>
          <a:srgbClr val="FFE2CA"/>
        </a:accent5>
        <a:accent6>
          <a:srgbClr val="8AB900"/>
        </a:accent6>
        <a:hlink>
          <a:srgbClr val="336600"/>
        </a:hlink>
        <a:folHlink>
          <a:srgbClr val="FFCC00"/>
        </a:folHlink>
      </a:clrScheme>
      <a:clrMap bg1="lt1" tx1="dk1" bg2="lt2" tx2="dk2" accent1="accent1" accent2="accent2" accent3="accent3" accent4="accent4" accent5="accent5" accent6="accent6" hlink="hlink" folHlink="folHlink"/>
    </a:extraClrScheme>
    <a:extraClrScheme>
      <a:clrScheme name="Capsules 3">
        <a:dk1>
          <a:srgbClr val="006699"/>
        </a:dk1>
        <a:lt1>
          <a:srgbClr val="FFFFFF"/>
        </a:lt1>
        <a:dk2>
          <a:srgbClr val="6699FF"/>
        </a:dk2>
        <a:lt2>
          <a:srgbClr val="FFFFFF"/>
        </a:lt2>
        <a:accent1>
          <a:srgbClr val="33CCCC"/>
        </a:accent1>
        <a:accent2>
          <a:srgbClr val="006699"/>
        </a:accent2>
        <a:accent3>
          <a:srgbClr val="B8CAFF"/>
        </a:accent3>
        <a:accent4>
          <a:srgbClr val="DADADA"/>
        </a:accent4>
        <a:accent5>
          <a:srgbClr val="ADE2E2"/>
        </a:accent5>
        <a:accent6>
          <a:srgbClr val="005C8A"/>
        </a:accent6>
        <a:hlink>
          <a:srgbClr val="99CC00"/>
        </a:hlink>
        <a:folHlink>
          <a:srgbClr val="FFFFCC"/>
        </a:folHlink>
      </a:clrScheme>
      <a:clrMap bg1="dk2" tx1="lt1" bg2="dk1" tx2="lt2" accent1="accent1" accent2="accent2" accent3="accent3" accent4="accent4" accent5="accent5" accent6="accent6" hlink="hlink" folHlink="folHlink"/>
    </a:extraClrScheme>
    <a:extraClrScheme>
      <a:clrScheme name="Capsules 4">
        <a:dk1>
          <a:srgbClr val="000000"/>
        </a:dk1>
        <a:lt1>
          <a:srgbClr val="FFFFFF"/>
        </a:lt1>
        <a:dk2>
          <a:srgbClr val="9900CC"/>
        </a:dk2>
        <a:lt2>
          <a:srgbClr val="006600"/>
        </a:lt2>
        <a:accent1>
          <a:srgbClr val="33CC33"/>
        </a:accent1>
        <a:accent2>
          <a:srgbClr val="FFCC66"/>
        </a:accent2>
        <a:accent3>
          <a:srgbClr val="FFFFFF"/>
        </a:accent3>
        <a:accent4>
          <a:srgbClr val="000000"/>
        </a:accent4>
        <a:accent5>
          <a:srgbClr val="ADE2AD"/>
        </a:accent5>
        <a:accent6>
          <a:srgbClr val="E7B95C"/>
        </a:accent6>
        <a:hlink>
          <a:srgbClr val="0033CC"/>
        </a:hlink>
        <a:folHlink>
          <a:srgbClr val="CC0066"/>
        </a:folHlink>
      </a:clrScheme>
      <a:clrMap bg1="lt1" tx1="dk1" bg2="lt2" tx2="dk2" accent1="accent1" accent2="accent2" accent3="accent3" accent4="accent4" accent5="accent5" accent6="accent6" hlink="hlink" folHlink="folHlink"/>
    </a:extraClrScheme>
    <a:extraClrScheme>
      <a:clrScheme name="Capsules 5">
        <a:dk1>
          <a:srgbClr val="000066"/>
        </a:dk1>
        <a:lt1>
          <a:srgbClr val="FFFFFF"/>
        </a:lt1>
        <a:dk2>
          <a:srgbClr val="336699"/>
        </a:dk2>
        <a:lt2>
          <a:srgbClr val="FFFFEB"/>
        </a:lt2>
        <a:accent1>
          <a:srgbClr val="99CCFF"/>
        </a:accent1>
        <a:accent2>
          <a:srgbClr val="9999FF"/>
        </a:accent2>
        <a:accent3>
          <a:srgbClr val="ADB8CA"/>
        </a:accent3>
        <a:accent4>
          <a:srgbClr val="DADADA"/>
        </a:accent4>
        <a:accent5>
          <a:srgbClr val="CAE2FF"/>
        </a:accent5>
        <a:accent6>
          <a:srgbClr val="8A8AE7"/>
        </a:accent6>
        <a:hlink>
          <a:srgbClr val="CCCCFF"/>
        </a:hlink>
        <a:folHlink>
          <a:srgbClr val="C68DFF"/>
        </a:folHlink>
      </a:clrScheme>
      <a:clrMap bg1="dk2" tx1="lt1" bg2="dk1" tx2="lt2" accent1="accent1" accent2="accent2" accent3="accent3" accent4="accent4" accent5="accent5" accent6="accent6" hlink="hlink" folHlink="folHlink"/>
    </a:extraClrScheme>
    <a:extraClrScheme>
      <a:clrScheme name="Capsules 6">
        <a:dk1>
          <a:srgbClr val="808000"/>
        </a:dk1>
        <a:lt1>
          <a:srgbClr val="FFFFFF"/>
        </a:lt1>
        <a:dk2>
          <a:srgbClr val="006666"/>
        </a:dk2>
        <a:lt2>
          <a:srgbClr val="FFFFFF"/>
        </a:lt2>
        <a:accent1>
          <a:srgbClr val="FFCC66"/>
        </a:accent1>
        <a:accent2>
          <a:srgbClr val="00ACA8"/>
        </a:accent2>
        <a:accent3>
          <a:srgbClr val="AAB8B8"/>
        </a:accent3>
        <a:accent4>
          <a:srgbClr val="DADADA"/>
        </a:accent4>
        <a:accent5>
          <a:srgbClr val="FFE2B8"/>
        </a:accent5>
        <a:accent6>
          <a:srgbClr val="009B98"/>
        </a:accent6>
        <a:hlink>
          <a:srgbClr val="CCCC00"/>
        </a:hlink>
        <a:folHlink>
          <a:srgbClr val="33CCCC"/>
        </a:folHlink>
      </a:clrScheme>
      <a:clrMap bg1="dk2" tx1="lt1" bg2="dk1" tx2="lt2" accent1="accent1" accent2="accent2" accent3="accent3" accent4="accent4" accent5="accent5" accent6="accent6" hlink="hlink" folHlink="folHlink"/>
    </a:extraClrScheme>
    <a:extraClrScheme>
      <a:clrScheme name="Capsules 7">
        <a:dk1>
          <a:srgbClr val="FFFFCC"/>
        </a:dk1>
        <a:lt1>
          <a:srgbClr val="FFFFFF"/>
        </a:lt1>
        <a:dk2>
          <a:srgbClr val="660033"/>
        </a:dk2>
        <a:lt2>
          <a:srgbClr val="FFFFFF"/>
        </a:lt2>
        <a:accent1>
          <a:srgbClr val="FF9900"/>
        </a:accent1>
        <a:accent2>
          <a:srgbClr val="CC3300"/>
        </a:accent2>
        <a:accent3>
          <a:srgbClr val="B8AAAD"/>
        </a:accent3>
        <a:accent4>
          <a:srgbClr val="DADADA"/>
        </a:accent4>
        <a:accent5>
          <a:srgbClr val="FFCAAA"/>
        </a:accent5>
        <a:accent6>
          <a:srgbClr val="B92D00"/>
        </a:accent6>
        <a:hlink>
          <a:srgbClr val="FFCC00"/>
        </a:hlink>
        <a:folHlink>
          <a:srgbClr val="FFCC99"/>
        </a:folHlink>
      </a:clrScheme>
      <a:clrMap bg1="dk2" tx1="lt1" bg2="dk1" tx2="lt2" accent1="accent1" accent2="accent2" accent3="accent3" accent4="accent4" accent5="accent5" accent6="accent6" hlink="hlink" folHlink="folHlink"/>
    </a:extraClrScheme>
    <a:extraClrScheme>
      <a:clrScheme name="Capsules 8">
        <a:dk1>
          <a:srgbClr val="FF0000"/>
        </a:dk1>
        <a:lt1>
          <a:srgbClr val="FFFFFF"/>
        </a:lt1>
        <a:dk2>
          <a:srgbClr val="000000"/>
        </a:dk2>
        <a:lt2>
          <a:srgbClr val="FFFFFF"/>
        </a:lt2>
        <a:accent1>
          <a:srgbClr val="FFCC00"/>
        </a:accent1>
        <a:accent2>
          <a:srgbClr val="CC3300"/>
        </a:accent2>
        <a:accent3>
          <a:srgbClr val="AAAAAA"/>
        </a:accent3>
        <a:accent4>
          <a:srgbClr val="DADADA"/>
        </a:accent4>
        <a:accent5>
          <a:srgbClr val="FFE2AA"/>
        </a:accent5>
        <a:accent6>
          <a:srgbClr val="B92D00"/>
        </a:accent6>
        <a:hlink>
          <a:srgbClr val="FF6600"/>
        </a:hlink>
        <a:folHlink>
          <a:srgbClr val="FF7C8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Capsules</Template>
  <TotalTime>1966</TotalTime>
  <Words>1237</Words>
  <Application>Microsoft PowerPoint</Application>
  <PresentationFormat>On-screen Show (4:3)</PresentationFormat>
  <Paragraphs>108</Paragraphs>
  <Slides>18</Slides>
  <Notes>1</Notes>
  <HiddenSlides>0</HiddenSlides>
  <MMClips>0</MMClips>
  <ScaleCrop>false</ScaleCrop>
  <HeadingPairs>
    <vt:vector size="6" baseType="variant">
      <vt:variant>
        <vt:lpstr>Fonts Used</vt:lpstr>
      </vt:variant>
      <vt:variant>
        <vt:i4>3</vt:i4>
      </vt:variant>
      <vt:variant>
        <vt:lpstr>Design Template</vt:lpstr>
      </vt:variant>
      <vt:variant>
        <vt:i4>1</vt:i4>
      </vt:variant>
      <vt:variant>
        <vt:lpstr>Slide Titles</vt:lpstr>
      </vt:variant>
      <vt:variant>
        <vt:i4>18</vt:i4>
      </vt:variant>
    </vt:vector>
  </HeadingPairs>
  <TitlesOfParts>
    <vt:vector size="22" baseType="lpstr">
      <vt:lpstr>Arial</vt:lpstr>
      <vt:lpstr>Wingdings</vt:lpstr>
      <vt:lpstr>Times New Roman</vt:lpstr>
      <vt:lpstr>Capsules</vt:lpstr>
      <vt:lpstr>Office Lesson 1 Microsoft Office 2007 Basics and the Internet</vt:lpstr>
      <vt:lpstr>Objectives</vt:lpstr>
      <vt:lpstr>Objectives (continued)</vt:lpstr>
      <vt:lpstr>Vocabulary</vt:lpstr>
      <vt:lpstr>Vocabulary (continued)</vt:lpstr>
      <vt:lpstr>Introducing Microsoft Office 2007</vt:lpstr>
      <vt:lpstr>Introducing Microsoft Office 2007 (continued)</vt:lpstr>
      <vt:lpstr>Introducing Microsoft Office 2007 (continued)</vt:lpstr>
      <vt:lpstr>Introducing Microsoft Office 2007 (continued)</vt:lpstr>
      <vt:lpstr>Using the Office Button to Open, Save, and Close Files</vt:lpstr>
      <vt:lpstr>Using the Office Button to Open, Save, and Close Files (continued)</vt:lpstr>
      <vt:lpstr>Getting Help in Office</vt:lpstr>
      <vt:lpstr>Exiting an Office Program</vt:lpstr>
      <vt:lpstr>Viewing a Web Page</vt:lpstr>
      <vt:lpstr>Viewing a Web Page (continued)</vt:lpstr>
      <vt:lpstr>Summary</vt:lpstr>
      <vt:lpstr>Summary (continued)</vt:lpstr>
      <vt:lpstr>Summary (continued)</vt:lpstr>
    </vt:vector>
  </TitlesOfParts>
  <Company>Instructional Technology Consultant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kjjhghgff</dc:title>
  <dc:creator>Connie Morrison</dc:creator>
  <cp:lastModifiedBy>Thomson</cp:lastModifiedBy>
  <cp:revision>67</cp:revision>
  <dcterms:created xsi:type="dcterms:W3CDTF">2001-06-11T01:47:29Z</dcterms:created>
  <dcterms:modified xsi:type="dcterms:W3CDTF">2007-08-23T00:33:03Z</dcterms:modified>
</cp:coreProperties>
</file>